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sldIdLst>
    <p:sldId id="256" r:id="rId5"/>
    <p:sldId id="258" r:id="rId6"/>
    <p:sldId id="267" r:id="rId7"/>
    <p:sldId id="301" r:id="rId8"/>
    <p:sldId id="302" r:id="rId9"/>
    <p:sldId id="268" r:id="rId10"/>
    <p:sldId id="271" r:id="rId11"/>
    <p:sldId id="272" r:id="rId12"/>
    <p:sldId id="279" r:id="rId13"/>
    <p:sldId id="273" r:id="rId14"/>
    <p:sldId id="274" r:id="rId15"/>
    <p:sldId id="276" r:id="rId16"/>
    <p:sldId id="269" r:id="rId17"/>
    <p:sldId id="266" r:id="rId18"/>
    <p:sldId id="264" r:id="rId19"/>
    <p:sldId id="278" r:id="rId20"/>
    <p:sldId id="296" r:id="rId21"/>
    <p:sldId id="265" r:id="rId22"/>
    <p:sldId id="290" r:id="rId23"/>
    <p:sldId id="293" r:id="rId24"/>
    <p:sldId id="300" r:id="rId25"/>
    <p:sldId id="284" r:id="rId26"/>
    <p:sldId id="297" r:id="rId27"/>
    <p:sldId id="282" r:id="rId28"/>
    <p:sldId id="289" r:id="rId29"/>
    <p:sldId id="281" r:id="rId30"/>
    <p:sldId id="283" r:id="rId31"/>
    <p:sldId id="287" r:id="rId32"/>
    <p:sldId id="285" r:id="rId33"/>
    <p:sldId id="262" r:id="rId34"/>
    <p:sldId id="26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DCF7"/>
    <a:srgbClr val="2512FC"/>
    <a:srgbClr val="FFCD00"/>
    <a:srgbClr val="FBB031"/>
    <a:srgbClr val="E32726"/>
    <a:srgbClr val="D60057"/>
    <a:srgbClr val="8B857B"/>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D78613-3F20-4E8F-9C9D-695C3171312B}" v="4" dt="2023-04-06T22:46:44.042"/>
    <p1510:client id="{2C76AC99-EDC8-3D12-05F6-82B09A545131}" v="241" dt="2023-04-06T23:08:06.695"/>
    <p1510:client id="{78EBCFC3-DD5A-5E49-9967-D119B7FCA2A8}" v="2975" dt="2023-04-06T23:32:07.360"/>
    <p1510:client id="{8A65FD97-1A01-40C2-9126-417AFEB221DF}" v="454" dt="2023-04-06T18:55:16.494"/>
    <p1510:client id="{AC73A562-3469-4F83-95EE-CCB5F0C1E201}" v="650" dt="2023-04-06T06:35:58.172"/>
    <p1510:client id="{BCEC0EB6-46C8-42DE-8901-DD7DE18E0257}" v="9" dt="2023-04-06T18:37:24.965"/>
    <p1510:client id="{CD3AC895-FE86-4241-B684-2EC3F502978A}" v="943" dt="2023-04-06T21:31:20.055"/>
    <p1510:client id="{EC6C2996-974A-411B-BE18-0CBB5676536B}" v="5" dt="2023-04-06T05:14:29.7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411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482947-BD67-41D2-A14A-17BBB53F5D7A}" type="doc">
      <dgm:prSet loTypeId="urn:microsoft.com/office/officeart/2005/8/layout/equation2" loCatId="relationship" qsTypeId="urn:microsoft.com/office/officeart/2005/8/quickstyle/simple1" qsCatId="simple" csTypeId="urn:microsoft.com/office/officeart/2005/8/colors/accent2_2" csCatId="accent2" phldr="1"/>
      <dgm:spPr/>
    </dgm:pt>
    <dgm:pt modelId="{2D15CC09-1F12-46E6-8040-5633AF40676C}">
      <dgm:prSet phldrT="[Text]" phldr="0"/>
      <dgm:spPr/>
      <dgm:t>
        <a:bodyPr/>
        <a:lstStyle/>
        <a:p>
          <a:pPr rtl="0"/>
          <a:r>
            <a:rPr lang="en-US">
              <a:latin typeface="Calibri Light" panose="020F0302020204030204"/>
            </a:rPr>
            <a:t>Read 1625 hotel files over 5 cities line by line</a:t>
          </a:r>
          <a:endParaRPr lang="en-US"/>
        </a:p>
      </dgm:t>
    </dgm:pt>
    <dgm:pt modelId="{D18AFB18-3A8A-4CA4-B9FF-8BAEF5A55D2F}" type="parTrans" cxnId="{247C6F82-542C-45B2-B5BD-1F9E5803BB17}">
      <dgm:prSet/>
      <dgm:spPr/>
      <dgm:t>
        <a:bodyPr/>
        <a:lstStyle/>
        <a:p>
          <a:endParaRPr lang="en-US"/>
        </a:p>
      </dgm:t>
    </dgm:pt>
    <dgm:pt modelId="{91169DF3-65FD-4E91-8643-D9B8A09026F0}" type="sibTrans" cxnId="{247C6F82-542C-45B2-B5BD-1F9E5803BB17}">
      <dgm:prSet/>
      <dgm:spPr/>
      <dgm:t>
        <a:bodyPr/>
        <a:lstStyle/>
        <a:p>
          <a:endParaRPr lang="en-US"/>
        </a:p>
      </dgm:t>
    </dgm:pt>
    <dgm:pt modelId="{D037BFFD-01AD-429C-BA0B-57178ABC3249}">
      <dgm:prSet phldrT="[Text]" phldr="0"/>
      <dgm:spPr/>
      <dgm:t>
        <a:bodyPr/>
        <a:lstStyle/>
        <a:p>
          <a:pPr rtl="0"/>
          <a:r>
            <a:rPr lang="en-US">
              <a:latin typeface="Calibri Light" panose="020F0302020204030204"/>
            </a:rPr>
            <a:t>Separate out Date and text from each line</a:t>
          </a:r>
          <a:endParaRPr lang="en-US"/>
        </a:p>
      </dgm:t>
    </dgm:pt>
    <dgm:pt modelId="{6E93BFD0-5AF1-4D5F-9460-620030FD879D}" type="parTrans" cxnId="{3BEF725A-DE18-4940-9A2B-A8D85C8C2AA1}">
      <dgm:prSet/>
      <dgm:spPr/>
      <dgm:t>
        <a:bodyPr/>
        <a:lstStyle/>
        <a:p>
          <a:endParaRPr lang="en-US"/>
        </a:p>
      </dgm:t>
    </dgm:pt>
    <dgm:pt modelId="{4A2A3700-1F70-490A-A22E-08685647DB61}" type="sibTrans" cxnId="{3BEF725A-DE18-4940-9A2B-A8D85C8C2AA1}">
      <dgm:prSet/>
      <dgm:spPr/>
      <dgm:t>
        <a:bodyPr/>
        <a:lstStyle/>
        <a:p>
          <a:endParaRPr lang="en-US"/>
        </a:p>
      </dgm:t>
    </dgm:pt>
    <dgm:pt modelId="{B9D5564E-7075-428E-877B-8A6484BB5C25}">
      <dgm:prSet phldrT="[Text]" phldr="0"/>
      <dgm:spPr/>
      <dgm:t>
        <a:bodyPr/>
        <a:lstStyle/>
        <a:p>
          <a:pPr rtl="0"/>
          <a:r>
            <a:rPr lang="en-US">
              <a:latin typeface="Calibri Light" panose="020F0302020204030204"/>
            </a:rPr>
            <a:t>Convert individual files to CSV's. Total: All hotel for each city – 5 CSV's + 1625 CSV's of individual hotels </a:t>
          </a:r>
          <a:endParaRPr lang="en-US"/>
        </a:p>
      </dgm:t>
    </dgm:pt>
    <dgm:pt modelId="{F3588231-87FE-4A34-A50D-231863CEBA33}" type="parTrans" cxnId="{41D20074-FB48-49F4-8C36-8A508B240EA5}">
      <dgm:prSet/>
      <dgm:spPr/>
      <dgm:t>
        <a:bodyPr/>
        <a:lstStyle/>
        <a:p>
          <a:endParaRPr lang="en-US"/>
        </a:p>
      </dgm:t>
    </dgm:pt>
    <dgm:pt modelId="{C14FF6F2-DE1F-4D48-B397-2BC01F922C04}" type="sibTrans" cxnId="{41D20074-FB48-49F4-8C36-8A508B240EA5}">
      <dgm:prSet/>
      <dgm:spPr/>
      <dgm:t>
        <a:bodyPr/>
        <a:lstStyle/>
        <a:p>
          <a:endParaRPr lang="en-US"/>
        </a:p>
      </dgm:t>
    </dgm:pt>
    <dgm:pt modelId="{EEC949D1-FCD8-4B54-870A-59227966BEA2}" type="pres">
      <dgm:prSet presAssocID="{4C482947-BD67-41D2-A14A-17BBB53F5D7A}" presName="Name0" presStyleCnt="0">
        <dgm:presLayoutVars>
          <dgm:dir/>
          <dgm:resizeHandles val="exact"/>
        </dgm:presLayoutVars>
      </dgm:prSet>
      <dgm:spPr/>
    </dgm:pt>
    <dgm:pt modelId="{B7F039D2-F489-4BD5-BC1C-876C1BC198E1}" type="pres">
      <dgm:prSet presAssocID="{4C482947-BD67-41D2-A14A-17BBB53F5D7A}" presName="vNodes" presStyleCnt="0"/>
      <dgm:spPr/>
    </dgm:pt>
    <dgm:pt modelId="{2EF2B2B7-87E9-4B11-881D-0BE6575A2C40}" type="pres">
      <dgm:prSet presAssocID="{2D15CC09-1F12-46E6-8040-5633AF40676C}" presName="node" presStyleLbl="node1" presStyleIdx="0" presStyleCnt="3">
        <dgm:presLayoutVars>
          <dgm:bulletEnabled val="1"/>
        </dgm:presLayoutVars>
      </dgm:prSet>
      <dgm:spPr/>
    </dgm:pt>
    <dgm:pt modelId="{56D0A53F-1DC5-46A0-8346-13A5A498D5EA}" type="pres">
      <dgm:prSet presAssocID="{91169DF3-65FD-4E91-8643-D9B8A09026F0}" presName="spacerT" presStyleCnt="0"/>
      <dgm:spPr/>
    </dgm:pt>
    <dgm:pt modelId="{ED0FD7DB-20AA-4313-BE91-B14EA4E6A464}" type="pres">
      <dgm:prSet presAssocID="{91169DF3-65FD-4E91-8643-D9B8A09026F0}" presName="sibTrans" presStyleLbl="sibTrans2D1" presStyleIdx="0" presStyleCnt="2"/>
      <dgm:spPr/>
    </dgm:pt>
    <dgm:pt modelId="{ED4C4946-CCB9-45BC-ACD2-C4B06BD7B342}" type="pres">
      <dgm:prSet presAssocID="{91169DF3-65FD-4E91-8643-D9B8A09026F0}" presName="spacerB" presStyleCnt="0"/>
      <dgm:spPr/>
    </dgm:pt>
    <dgm:pt modelId="{571461D5-65A9-4B5B-B7A2-E40651F419E7}" type="pres">
      <dgm:prSet presAssocID="{D037BFFD-01AD-429C-BA0B-57178ABC3249}" presName="node" presStyleLbl="node1" presStyleIdx="1" presStyleCnt="3">
        <dgm:presLayoutVars>
          <dgm:bulletEnabled val="1"/>
        </dgm:presLayoutVars>
      </dgm:prSet>
      <dgm:spPr/>
    </dgm:pt>
    <dgm:pt modelId="{90F90273-E984-433F-81FE-A74F91C6BB50}" type="pres">
      <dgm:prSet presAssocID="{4C482947-BD67-41D2-A14A-17BBB53F5D7A}" presName="sibTransLast" presStyleLbl="sibTrans2D1" presStyleIdx="1" presStyleCnt="2"/>
      <dgm:spPr/>
    </dgm:pt>
    <dgm:pt modelId="{D03B8D63-5802-43AE-A07F-594E66461728}" type="pres">
      <dgm:prSet presAssocID="{4C482947-BD67-41D2-A14A-17BBB53F5D7A}" presName="connectorText" presStyleLbl="sibTrans2D1" presStyleIdx="1" presStyleCnt="2"/>
      <dgm:spPr/>
    </dgm:pt>
    <dgm:pt modelId="{14A6E034-DD11-4B81-8399-FAF22ABA7A6D}" type="pres">
      <dgm:prSet presAssocID="{4C482947-BD67-41D2-A14A-17BBB53F5D7A}" presName="lastNode" presStyleLbl="node1" presStyleIdx="2" presStyleCnt="3">
        <dgm:presLayoutVars>
          <dgm:bulletEnabled val="1"/>
        </dgm:presLayoutVars>
      </dgm:prSet>
      <dgm:spPr/>
    </dgm:pt>
  </dgm:ptLst>
  <dgm:cxnLst>
    <dgm:cxn modelId="{2C311107-95E4-4968-B0B3-BFFDA05CE6EA}" type="presOf" srcId="{4A2A3700-1F70-490A-A22E-08685647DB61}" destId="{D03B8D63-5802-43AE-A07F-594E66461728}" srcOrd="1" destOrd="0" presId="urn:microsoft.com/office/officeart/2005/8/layout/equation2"/>
    <dgm:cxn modelId="{38D62419-3AF8-422C-B9C5-D06ECA1866F8}" type="presOf" srcId="{2D15CC09-1F12-46E6-8040-5633AF40676C}" destId="{2EF2B2B7-87E9-4B11-881D-0BE6575A2C40}" srcOrd="0" destOrd="0" presId="urn:microsoft.com/office/officeart/2005/8/layout/equation2"/>
    <dgm:cxn modelId="{E8DEFC6F-8FD1-4BF9-AC38-42705AE61277}" type="presOf" srcId="{91169DF3-65FD-4E91-8643-D9B8A09026F0}" destId="{ED0FD7DB-20AA-4313-BE91-B14EA4E6A464}" srcOrd="0" destOrd="0" presId="urn:microsoft.com/office/officeart/2005/8/layout/equation2"/>
    <dgm:cxn modelId="{41D20074-FB48-49F4-8C36-8A508B240EA5}" srcId="{4C482947-BD67-41D2-A14A-17BBB53F5D7A}" destId="{B9D5564E-7075-428E-877B-8A6484BB5C25}" srcOrd="2" destOrd="0" parTransId="{F3588231-87FE-4A34-A50D-231863CEBA33}" sibTransId="{C14FF6F2-DE1F-4D48-B397-2BC01F922C04}"/>
    <dgm:cxn modelId="{3BEF725A-DE18-4940-9A2B-A8D85C8C2AA1}" srcId="{4C482947-BD67-41D2-A14A-17BBB53F5D7A}" destId="{D037BFFD-01AD-429C-BA0B-57178ABC3249}" srcOrd="1" destOrd="0" parTransId="{6E93BFD0-5AF1-4D5F-9460-620030FD879D}" sibTransId="{4A2A3700-1F70-490A-A22E-08685647DB61}"/>
    <dgm:cxn modelId="{78C2597F-E4FA-4115-9BEF-4D5675848DA6}" type="presOf" srcId="{B9D5564E-7075-428E-877B-8A6484BB5C25}" destId="{14A6E034-DD11-4B81-8399-FAF22ABA7A6D}" srcOrd="0" destOrd="0" presId="urn:microsoft.com/office/officeart/2005/8/layout/equation2"/>
    <dgm:cxn modelId="{247C6F82-542C-45B2-B5BD-1F9E5803BB17}" srcId="{4C482947-BD67-41D2-A14A-17BBB53F5D7A}" destId="{2D15CC09-1F12-46E6-8040-5633AF40676C}" srcOrd="0" destOrd="0" parTransId="{D18AFB18-3A8A-4CA4-B9FF-8BAEF5A55D2F}" sibTransId="{91169DF3-65FD-4E91-8643-D9B8A09026F0}"/>
    <dgm:cxn modelId="{D9425CA1-5AE6-49A3-8728-3F14B2E8610B}" type="presOf" srcId="{4A2A3700-1F70-490A-A22E-08685647DB61}" destId="{90F90273-E984-433F-81FE-A74F91C6BB50}" srcOrd="0" destOrd="0" presId="urn:microsoft.com/office/officeart/2005/8/layout/equation2"/>
    <dgm:cxn modelId="{330A1DBB-FFD5-48EA-8DDA-8FA51CE8C72F}" type="presOf" srcId="{D037BFFD-01AD-429C-BA0B-57178ABC3249}" destId="{571461D5-65A9-4B5B-B7A2-E40651F419E7}" srcOrd="0" destOrd="0" presId="urn:microsoft.com/office/officeart/2005/8/layout/equation2"/>
    <dgm:cxn modelId="{19C6D1E4-B731-455D-B835-5866A23BB184}" type="presOf" srcId="{4C482947-BD67-41D2-A14A-17BBB53F5D7A}" destId="{EEC949D1-FCD8-4B54-870A-59227966BEA2}" srcOrd="0" destOrd="0" presId="urn:microsoft.com/office/officeart/2005/8/layout/equation2"/>
    <dgm:cxn modelId="{FF625CA7-A365-4C32-AB69-2BE9166FA7A3}" type="presParOf" srcId="{EEC949D1-FCD8-4B54-870A-59227966BEA2}" destId="{B7F039D2-F489-4BD5-BC1C-876C1BC198E1}" srcOrd="0" destOrd="0" presId="urn:microsoft.com/office/officeart/2005/8/layout/equation2"/>
    <dgm:cxn modelId="{DBEE2272-3765-45B3-B874-74C72427A197}" type="presParOf" srcId="{B7F039D2-F489-4BD5-BC1C-876C1BC198E1}" destId="{2EF2B2B7-87E9-4B11-881D-0BE6575A2C40}" srcOrd="0" destOrd="0" presId="urn:microsoft.com/office/officeart/2005/8/layout/equation2"/>
    <dgm:cxn modelId="{A8F2CF09-8E07-426D-9F65-DC190CA927E9}" type="presParOf" srcId="{B7F039D2-F489-4BD5-BC1C-876C1BC198E1}" destId="{56D0A53F-1DC5-46A0-8346-13A5A498D5EA}" srcOrd="1" destOrd="0" presId="urn:microsoft.com/office/officeart/2005/8/layout/equation2"/>
    <dgm:cxn modelId="{6A68D807-C3A9-415A-BB56-B0102D8A2B16}" type="presParOf" srcId="{B7F039D2-F489-4BD5-BC1C-876C1BC198E1}" destId="{ED0FD7DB-20AA-4313-BE91-B14EA4E6A464}" srcOrd="2" destOrd="0" presId="urn:microsoft.com/office/officeart/2005/8/layout/equation2"/>
    <dgm:cxn modelId="{C5F25607-785E-4724-8BFC-6107852AE48B}" type="presParOf" srcId="{B7F039D2-F489-4BD5-BC1C-876C1BC198E1}" destId="{ED4C4946-CCB9-45BC-ACD2-C4B06BD7B342}" srcOrd="3" destOrd="0" presId="urn:microsoft.com/office/officeart/2005/8/layout/equation2"/>
    <dgm:cxn modelId="{F944B43D-F18B-4525-8CDB-777D7CCF6070}" type="presParOf" srcId="{B7F039D2-F489-4BD5-BC1C-876C1BC198E1}" destId="{571461D5-65A9-4B5B-B7A2-E40651F419E7}" srcOrd="4" destOrd="0" presId="urn:microsoft.com/office/officeart/2005/8/layout/equation2"/>
    <dgm:cxn modelId="{B9D9633D-FAC5-4F7F-B1AC-268C149AF9BD}" type="presParOf" srcId="{EEC949D1-FCD8-4B54-870A-59227966BEA2}" destId="{90F90273-E984-433F-81FE-A74F91C6BB50}" srcOrd="1" destOrd="0" presId="urn:microsoft.com/office/officeart/2005/8/layout/equation2"/>
    <dgm:cxn modelId="{E9CFD54B-DEFF-40E7-915B-EAED46A30949}" type="presParOf" srcId="{90F90273-E984-433F-81FE-A74F91C6BB50}" destId="{D03B8D63-5802-43AE-A07F-594E66461728}" srcOrd="0" destOrd="0" presId="urn:microsoft.com/office/officeart/2005/8/layout/equation2"/>
    <dgm:cxn modelId="{7B82C59D-0194-43B1-AD3C-F9D9CC12A9EB}" type="presParOf" srcId="{EEC949D1-FCD8-4B54-870A-59227966BEA2}" destId="{14A6E034-DD11-4B81-8399-FAF22ABA7A6D}"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48D3DF-14B4-4771-984C-7BB595B59134}" type="doc">
      <dgm:prSet loTypeId="urn:microsoft.com/office/officeart/2005/8/layout/process4" loCatId="process" qsTypeId="urn:microsoft.com/office/officeart/2005/8/quickstyle/simple1" qsCatId="simple" csTypeId="urn:microsoft.com/office/officeart/2005/8/colors/accent2_2" csCatId="accent2" phldr="1"/>
      <dgm:spPr/>
      <dgm:t>
        <a:bodyPr/>
        <a:lstStyle/>
        <a:p>
          <a:endParaRPr lang="en-US"/>
        </a:p>
      </dgm:t>
    </dgm:pt>
    <dgm:pt modelId="{E6A80E1D-B72E-408F-8ECC-8D2E5A701138}">
      <dgm:prSet phldrT="[Text]" phldr="0"/>
      <dgm:spPr/>
      <dgm:t>
        <a:bodyPr/>
        <a:lstStyle/>
        <a:p>
          <a:pPr rtl="0"/>
          <a:r>
            <a:rPr lang="en-US">
              <a:latin typeface="Calibri Light" panose="020F0302020204030204"/>
            </a:rPr>
            <a:t>Tokenization (Separate each word from sentence)</a:t>
          </a:r>
          <a:endParaRPr lang="en-US"/>
        </a:p>
      </dgm:t>
    </dgm:pt>
    <dgm:pt modelId="{EB8E29E2-7D5A-404A-A986-8B5B288F829D}" type="parTrans" cxnId="{51457FFD-EC7A-44CD-8540-494C53AAC72F}">
      <dgm:prSet/>
      <dgm:spPr/>
      <dgm:t>
        <a:bodyPr/>
        <a:lstStyle/>
        <a:p>
          <a:endParaRPr lang="en-US"/>
        </a:p>
      </dgm:t>
    </dgm:pt>
    <dgm:pt modelId="{E8855BFA-C9BA-4D2C-989B-3FC19BDEF105}" type="sibTrans" cxnId="{51457FFD-EC7A-44CD-8540-494C53AAC72F}">
      <dgm:prSet/>
      <dgm:spPr/>
      <dgm:t>
        <a:bodyPr/>
        <a:lstStyle/>
        <a:p>
          <a:endParaRPr lang="en-US"/>
        </a:p>
      </dgm:t>
    </dgm:pt>
    <dgm:pt modelId="{DE302E45-C3A0-45AF-ADC7-E5D8C4A3C8C1}">
      <dgm:prSet phldrT="[Text]" phldr="0"/>
      <dgm:spPr/>
      <dgm:t>
        <a:bodyPr/>
        <a:lstStyle/>
        <a:p>
          <a:pPr rtl="0"/>
          <a:r>
            <a:rPr lang="en-US">
              <a:latin typeface="Calibri Light" panose="020F0302020204030204"/>
            </a:rPr>
            <a:t>My ability to do exercise has increased</a:t>
          </a:r>
          <a:endParaRPr lang="en-US"/>
        </a:p>
      </dgm:t>
    </dgm:pt>
    <dgm:pt modelId="{EAA820AE-B602-4C2F-BF92-75AAD71E62A8}" type="parTrans" cxnId="{204B5E44-3ED5-4782-9AFA-C1D8ECDDC390}">
      <dgm:prSet/>
      <dgm:spPr/>
      <dgm:t>
        <a:bodyPr/>
        <a:lstStyle/>
        <a:p>
          <a:endParaRPr lang="en-US"/>
        </a:p>
      </dgm:t>
    </dgm:pt>
    <dgm:pt modelId="{AFB781A9-0E81-4349-81E8-F711FF5201FC}" type="sibTrans" cxnId="{204B5E44-3ED5-4782-9AFA-C1D8ECDDC390}">
      <dgm:prSet/>
      <dgm:spPr/>
      <dgm:t>
        <a:bodyPr/>
        <a:lstStyle/>
        <a:p>
          <a:endParaRPr lang="en-US"/>
        </a:p>
      </dgm:t>
    </dgm:pt>
    <dgm:pt modelId="{D6338B45-896A-47F9-9BD7-C43F3B02D25A}">
      <dgm:prSet phldrT="[Text]" phldr="0"/>
      <dgm:spPr/>
      <dgm:t>
        <a:bodyPr/>
        <a:lstStyle/>
        <a:p>
          <a:r>
            <a:rPr lang="en-US">
              <a:latin typeface="Calibri Light" panose="020F0302020204030204"/>
            </a:rPr>
            <a:t>['My','ability','to','do','exercise','has','increased']</a:t>
          </a:r>
          <a:endParaRPr lang="en-US"/>
        </a:p>
      </dgm:t>
    </dgm:pt>
    <dgm:pt modelId="{140047AF-DB91-4C3E-B551-45445D3417E9}" type="parTrans" cxnId="{C5B970C1-1A05-4FF8-AC51-05B8A660A3FD}">
      <dgm:prSet/>
      <dgm:spPr/>
      <dgm:t>
        <a:bodyPr/>
        <a:lstStyle/>
        <a:p>
          <a:endParaRPr lang="en-US"/>
        </a:p>
      </dgm:t>
    </dgm:pt>
    <dgm:pt modelId="{78FF66B6-01F3-45BD-BE79-C72005DC76D9}" type="sibTrans" cxnId="{C5B970C1-1A05-4FF8-AC51-05B8A660A3FD}">
      <dgm:prSet/>
      <dgm:spPr/>
      <dgm:t>
        <a:bodyPr/>
        <a:lstStyle/>
        <a:p>
          <a:endParaRPr lang="en-US"/>
        </a:p>
      </dgm:t>
    </dgm:pt>
    <dgm:pt modelId="{20668767-A2F9-447A-A04B-11A75981733F}">
      <dgm:prSet phldrT="[Text]" phldr="0"/>
      <dgm:spPr/>
      <dgm:t>
        <a:bodyPr/>
        <a:lstStyle/>
        <a:p>
          <a:pPr rtl="0"/>
          <a:r>
            <a:rPr lang="en-US">
              <a:latin typeface="Calibri Light" panose="020F0302020204030204"/>
            </a:rPr>
            <a:t>Lemmatization (Meaningful root form)</a:t>
          </a:r>
          <a:endParaRPr lang="en-US"/>
        </a:p>
      </dgm:t>
    </dgm:pt>
    <dgm:pt modelId="{96F70EFA-91E5-476F-A666-D1174A30E69C}" type="parTrans" cxnId="{34B04605-8CFD-4AC6-BBD4-F215A1F81353}">
      <dgm:prSet/>
      <dgm:spPr/>
      <dgm:t>
        <a:bodyPr/>
        <a:lstStyle/>
        <a:p>
          <a:endParaRPr lang="en-US"/>
        </a:p>
      </dgm:t>
    </dgm:pt>
    <dgm:pt modelId="{79258846-3B95-420F-85CF-81A954B34280}" type="sibTrans" cxnId="{34B04605-8CFD-4AC6-BBD4-F215A1F81353}">
      <dgm:prSet/>
      <dgm:spPr/>
      <dgm:t>
        <a:bodyPr/>
        <a:lstStyle/>
        <a:p>
          <a:endParaRPr lang="en-US"/>
        </a:p>
      </dgm:t>
    </dgm:pt>
    <dgm:pt modelId="{FB3D79CA-8AF7-4A9B-A778-7BB9D02C0469}">
      <dgm:prSet phldrT="[Text]" phldr="0"/>
      <dgm:spPr/>
      <dgm:t>
        <a:bodyPr/>
        <a:lstStyle/>
        <a:p>
          <a:pPr rtl="0"/>
          <a:r>
            <a:rPr lang="en-US">
              <a:latin typeface="Calibri Light" panose="020F0302020204030204"/>
            </a:rPr>
            <a:t>Caring, members</a:t>
          </a:r>
          <a:endParaRPr lang="en-US"/>
        </a:p>
      </dgm:t>
    </dgm:pt>
    <dgm:pt modelId="{848FBC8D-CDB2-4F5A-8798-6FA892127CD9}" type="parTrans" cxnId="{6C2D7455-6A50-4C41-9189-5A6FE7AFCE65}">
      <dgm:prSet/>
      <dgm:spPr/>
      <dgm:t>
        <a:bodyPr/>
        <a:lstStyle/>
        <a:p>
          <a:endParaRPr lang="en-US"/>
        </a:p>
      </dgm:t>
    </dgm:pt>
    <dgm:pt modelId="{E24192C2-70CF-4435-A27C-C1C9AD3EDB4D}" type="sibTrans" cxnId="{6C2D7455-6A50-4C41-9189-5A6FE7AFCE65}">
      <dgm:prSet/>
      <dgm:spPr/>
      <dgm:t>
        <a:bodyPr/>
        <a:lstStyle/>
        <a:p>
          <a:endParaRPr lang="en-US"/>
        </a:p>
      </dgm:t>
    </dgm:pt>
    <dgm:pt modelId="{9A83EB89-2858-4A36-B696-338E76FA23DD}">
      <dgm:prSet phldrT="[Text]" phldr="0"/>
      <dgm:spPr/>
      <dgm:t>
        <a:bodyPr/>
        <a:lstStyle/>
        <a:p>
          <a:pPr rtl="0"/>
          <a:r>
            <a:rPr lang="en-US" b="0">
              <a:latin typeface="Calibri Light" panose="020F0302020204030204"/>
            </a:rPr>
            <a:t>Care, member</a:t>
          </a:r>
          <a:endParaRPr lang="en-US" b="0"/>
        </a:p>
      </dgm:t>
    </dgm:pt>
    <dgm:pt modelId="{2F67ECCE-1CB7-4EB5-BF15-620DEC5AEC95}" type="parTrans" cxnId="{2F34FE86-D27C-45E7-A36C-BE69B3400C53}">
      <dgm:prSet/>
      <dgm:spPr/>
      <dgm:t>
        <a:bodyPr/>
        <a:lstStyle/>
        <a:p>
          <a:endParaRPr lang="en-US"/>
        </a:p>
      </dgm:t>
    </dgm:pt>
    <dgm:pt modelId="{62E5F151-D5F3-4CCD-AAB3-D056FE6A0C81}" type="sibTrans" cxnId="{2F34FE86-D27C-45E7-A36C-BE69B3400C53}">
      <dgm:prSet/>
      <dgm:spPr/>
      <dgm:t>
        <a:bodyPr/>
        <a:lstStyle/>
        <a:p>
          <a:endParaRPr lang="en-US"/>
        </a:p>
      </dgm:t>
    </dgm:pt>
    <dgm:pt modelId="{2C2A0E40-8149-4808-B3C4-D53DB0749A98}">
      <dgm:prSet phldrT="[Text]" phldr="0"/>
      <dgm:spPr/>
      <dgm:t>
        <a:bodyPr/>
        <a:lstStyle/>
        <a:p>
          <a:pPr rtl="0"/>
          <a:r>
            <a:rPr lang="en-US">
              <a:latin typeface="Calibri Light" panose="020F0302020204030204"/>
            </a:rPr>
            <a:t>Stemming (root form)</a:t>
          </a:r>
          <a:endParaRPr lang="en-US"/>
        </a:p>
      </dgm:t>
    </dgm:pt>
    <dgm:pt modelId="{588E7B01-9597-4A36-881F-920DCC1C9CCD}" type="parTrans" cxnId="{FC52CDC7-186A-4A32-A1A5-B670F472A94D}">
      <dgm:prSet/>
      <dgm:spPr/>
      <dgm:t>
        <a:bodyPr/>
        <a:lstStyle/>
        <a:p>
          <a:endParaRPr lang="en-US"/>
        </a:p>
      </dgm:t>
    </dgm:pt>
    <dgm:pt modelId="{76145B9E-1FE6-4A95-B0F9-BA0B743616CC}" type="sibTrans" cxnId="{FC52CDC7-186A-4A32-A1A5-B670F472A94D}">
      <dgm:prSet/>
      <dgm:spPr/>
      <dgm:t>
        <a:bodyPr/>
        <a:lstStyle/>
        <a:p>
          <a:endParaRPr lang="en-US"/>
        </a:p>
      </dgm:t>
    </dgm:pt>
    <dgm:pt modelId="{B6A5B16E-D7F1-411B-9741-C8F5E5F3E23E}">
      <dgm:prSet phldrT="[Text]" phldr="0"/>
      <dgm:spPr/>
      <dgm:t>
        <a:bodyPr/>
        <a:lstStyle/>
        <a:p>
          <a:pPr rtl="0"/>
          <a:r>
            <a:rPr lang="en-US">
              <a:latin typeface="Calibri Light" panose="020F0302020204030204"/>
            </a:rPr>
            <a:t>Caring, because</a:t>
          </a:r>
          <a:endParaRPr lang="en-US"/>
        </a:p>
      </dgm:t>
    </dgm:pt>
    <dgm:pt modelId="{762F208A-8F43-4C6D-886C-2F1AA038FA09}" type="parTrans" cxnId="{44E9146C-996B-47F5-A33A-7BFDF824578F}">
      <dgm:prSet/>
      <dgm:spPr/>
      <dgm:t>
        <a:bodyPr/>
        <a:lstStyle/>
        <a:p>
          <a:endParaRPr lang="en-US"/>
        </a:p>
      </dgm:t>
    </dgm:pt>
    <dgm:pt modelId="{E7E18FBE-01EF-4231-97EE-05B89E4DF840}" type="sibTrans" cxnId="{44E9146C-996B-47F5-A33A-7BFDF824578F}">
      <dgm:prSet/>
      <dgm:spPr/>
      <dgm:t>
        <a:bodyPr/>
        <a:lstStyle/>
        <a:p>
          <a:endParaRPr lang="en-US"/>
        </a:p>
      </dgm:t>
    </dgm:pt>
    <dgm:pt modelId="{6959D7F2-128C-4C9F-9113-3A95F1D8E36A}">
      <dgm:prSet phldrT="[Text]" phldr="0"/>
      <dgm:spPr/>
      <dgm:t>
        <a:bodyPr/>
        <a:lstStyle/>
        <a:p>
          <a:pPr rtl="0"/>
          <a:r>
            <a:rPr lang="en-US">
              <a:latin typeface="Calibri Light" panose="020F0302020204030204"/>
            </a:rPr>
            <a:t>Car, </a:t>
          </a:r>
          <a:r>
            <a:rPr lang="en-US" err="1">
              <a:latin typeface="Calibri Light" panose="020F0302020204030204"/>
            </a:rPr>
            <a:t>becaus</a:t>
          </a:r>
          <a:endParaRPr lang="en-US"/>
        </a:p>
      </dgm:t>
    </dgm:pt>
    <dgm:pt modelId="{4AA13F75-2DE3-407B-9F34-BDD11BC410B3}" type="parTrans" cxnId="{792ABC1D-56B9-43B8-BBEF-EAFACDEC7782}">
      <dgm:prSet/>
      <dgm:spPr/>
      <dgm:t>
        <a:bodyPr/>
        <a:lstStyle/>
        <a:p>
          <a:endParaRPr lang="en-US"/>
        </a:p>
      </dgm:t>
    </dgm:pt>
    <dgm:pt modelId="{57420BC2-F16D-456F-8D86-3D680057BC01}" type="sibTrans" cxnId="{792ABC1D-56B9-43B8-BBEF-EAFACDEC7782}">
      <dgm:prSet/>
      <dgm:spPr/>
      <dgm:t>
        <a:bodyPr/>
        <a:lstStyle/>
        <a:p>
          <a:endParaRPr lang="en-US"/>
        </a:p>
      </dgm:t>
    </dgm:pt>
    <dgm:pt modelId="{9E66716B-664B-47B9-A506-C233814F9184}" type="pres">
      <dgm:prSet presAssocID="{BC48D3DF-14B4-4771-984C-7BB595B59134}" presName="Name0" presStyleCnt="0">
        <dgm:presLayoutVars>
          <dgm:dir/>
          <dgm:animLvl val="lvl"/>
          <dgm:resizeHandles val="exact"/>
        </dgm:presLayoutVars>
      </dgm:prSet>
      <dgm:spPr/>
    </dgm:pt>
    <dgm:pt modelId="{7158F863-C86A-466B-BB6A-DD1333A01759}" type="pres">
      <dgm:prSet presAssocID="{2C2A0E40-8149-4808-B3C4-D53DB0749A98}" presName="boxAndChildren" presStyleCnt="0"/>
      <dgm:spPr/>
    </dgm:pt>
    <dgm:pt modelId="{D1BDCE3D-3F26-453F-A186-46635FD0E139}" type="pres">
      <dgm:prSet presAssocID="{2C2A0E40-8149-4808-B3C4-D53DB0749A98}" presName="parentTextBox" presStyleLbl="node1" presStyleIdx="0" presStyleCnt="3"/>
      <dgm:spPr/>
    </dgm:pt>
    <dgm:pt modelId="{35B5D407-3BE3-4734-A245-2209EBCE0C94}" type="pres">
      <dgm:prSet presAssocID="{2C2A0E40-8149-4808-B3C4-D53DB0749A98}" presName="entireBox" presStyleLbl="node1" presStyleIdx="0" presStyleCnt="3"/>
      <dgm:spPr/>
    </dgm:pt>
    <dgm:pt modelId="{777E9CA3-26EC-4C64-B3E0-3BCEE65E5F7D}" type="pres">
      <dgm:prSet presAssocID="{2C2A0E40-8149-4808-B3C4-D53DB0749A98}" presName="descendantBox" presStyleCnt="0"/>
      <dgm:spPr/>
    </dgm:pt>
    <dgm:pt modelId="{FC945C55-D8CA-44B3-8F22-169262FBA61F}" type="pres">
      <dgm:prSet presAssocID="{B6A5B16E-D7F1-411B-9741-C8F5E5F3E23E}" presName="childTextBox" presStyleLbl="fgAccFollowNode1" presStyleIdx="0" presStyleCnt="6">
        <dgm:presLayoutVars>
          <dgm:bulletEnabled val="1"/>
        </dgm:presLayoutVars>
      </dgm:prSet>
      <dgm:spPr/>
    </dgm:pt>
    <dgm:pt modelId="{B6D2C45B-7667-42EF-8C48-DBC068B414F5}" type="pres">
      <dgm:prSet presAssocID="{6959D7F2-128C-4C9F-9113-3A95F1D8E36A}" presName="childTextBox" presStyleLbl="fgAccFollowNode1" presStyleIdx="1" presStyleCnt="6">
        <dgm:presLayoutVars>
          <dgm:bulletEnabled val="1"/>
        </dgm:presLayoutVars>
      </dgm:prSet>
      <dgm:spPr/>
    </dgm:pt>
    <dgm:pt modelId="{EC29701D-59D8-4F50-B2DE-3C7F22CF962D}" type="pres">
      <dgm:prSet presAssocID="{79258846-3B95-420F-85CF-81A954B34280}" presName="sp" presStyleCnt="0"/>
      <dgm:spPr/>
    </dgm:pt>
    <dgm:pt modelId="{2A9FAD55-D837-4E8D-8913-6380B5C85FAA}" type="pres">
      <dgm:prSet presAssocID="{20668767-A2F9-447A-A04B-11A75981733F}" presName="arrowAndChildren" presStyleCnt="0"/>
      <dgm:spPr/>
    </dgm:pt>
    <dgm:pt modelId="{AC830F10-5AF3-4212-B01E-04F6B33AE248}" type="pres">
      <dgm:prSet presAssocID="{20668767-A2F9-447A-A04B-11A75981733F}" presName="parentTextArrow" presStyleLbl="node1" presStyleIdx="0" presStyleCnt="3"/>
      <dgm:spPr/>
    </dgm:pt>
    <dgm:pt modelId="{57BDAE8B-2994-48BE-ACF9-9F6964B8356D}" type="pres">
      <dgm:prSet presAssocID="{20668767-A2F9-447A-A04B-11A75981733F}" presName="arrow" presStyleLbl="node1" presStyleIdx="1" presStyleCnt="3"/>
      <dgm:spPr/>
    </dgm:pt>
    <dgm:pt modelId="{BC678422-447C-4EEC-9E54-6A6BB28A0F0F}" type="pres">
      <dgm:prSet presAssocID="{20668767-A2F9-447A-A04B-11A75981733F}" presName="descendantArrow" presStyleCnt="0"/>
      <dgm:spPr/>
    </dgm:pt>
    <dgm:pt modelId="{7C8DC431-AA16-48D4-B6BA-D2EF609F2D96}" type="pres">
      <dgm:prSet presAssocID="{FB3D79CA-8AF7-4A9B-A778-7BB9D02C0469}" presName="childTextArrow" presStyleLbl="fgAccFollowNode1" presStyleIdx="2" presStyleCnt="6">
        <dgm:presLayoutVars>
          <dgm:bulletEnabled val="1"/>
        </dgm:presLayoutVars>
      </dgm:prSet>
      <dgm:spPr/>
    </dgm:pt>
    <dgm:pt modelId="{0F45219D-7CAE-4DF5-A5C9-A295A6A21A59}" type="pres">
      <dgm:prSet presAssocID="{9A83EB89-2858-4A36-B696-338E76FA23DD}" presName="childTextArrow" presStyleLbl="fgAccFollowNode1" presStyleIdx="3" presStyleCnt="6">
        <dgm:presLayoutVars>
          <dgm:bulletEnabled val="1"/>
        </dgm:presLayoutVars>
      </dgm:prSet>
      <dgm:spPr/>
    </dgm:pt>
    <dgm:pt modelId="{0466B379-E8C8-41FB-9904-620275A2C070}" type="pres">
      <dgm:prSet presAssocID="{E8855BFA-C9BA-4D2C-989B-3FC19BDEF105}" presName="sp" presStyleCnt="0"/>
      <dgm:spPr/>
    </dgm:pt>
    <dgm:pt modelId="{3520D792-8CDF-4819-B5EF-46AFFD664740}" type="pres">
      <dgm:prSet presAssocID="{E6A80E1D-B72E-408F-8ECC-8D2E5A701138}" presName="arrowAndChildren" presStyleCnt="0"/>
      <dgm:spPr/>
    </dgm:pt>
    <dgm:pt modelId="{2098AFF9-2C46-47C3-912A-A9DD9EE2C3A8}" type="pres">
      <dgm:prSet presAssocID="{E6A80E1D-B72E-408F-8ECC-8D2E5A701138}" presName="parentTextArrow" presStyleLbl="node1" presStyleIdx="1" presStyleCnt="3"/>
      <dgm:spPr/>
    </dgm:pt>
    <dgm:pt modelId="{5C66990C-891A-441F-8F41-B1AA38BDBC3F}" type="pres">
      <dgm:prSet presAssocID="{E6A80E1D-B72E-408F-8ECC-8D2E5A701138}" presName="arrow" presStyleLbl="node1" presStyleIdx="2" presStyleCnt="3"/>
      <dgm:spPr/>
    </dgm:pt>
    <dgm:pt modelId="{FE1580D2-99B2-4338-A601-0F292EEE59BC}" type="pres">
      <dgm:prSet presAssocID="{E6A80E1D-B72E-408F-8ECC-8D2E5A701138}" presName="descendantArrow" presStyleCnt="0"/>
      <dgm:spPr/>
    </dgm:pt>
    <dgm:pt modelId="{8EB2D308-373A-4C5C-B98F-531DF5788A99}" type="pres">
      <dgm:prSet presAssocID="{DE302E45-C3A0-45AF-ADC7-E5D8C4A3C8C1}" presName="childTextArrow" presStyleLbl="fgAccFollowNode1" presStyleIdx="4" presStyleCnt="6">
        <dgm:presLayoutVars>
          <dgm:bulletEnabled val="1"/>
        </dgm:presLayoutVars>
      </dgm:prSet>
      <dgm:spPr/>
    </dgm:pt>
    <dgm:pt modelId="{F75F4E55-1DF4-4B98-9B44-389FFC3B069D}" type="pres">
      <dgm:prSet presAssocID="{D6338B45-896A-47F9-9BD7-C43F3B02D25A}" presName="childTextArrow" presStyleLbl="fgAccFollowNode1" presStyleIdx="5" presStyleCnt="6">
        <dgm:presLayoutVars>
          <dgm:bulletEnabled val="1"/>
        </dgm:presLayoutVars>
      </dgm:prSet>
      <dgm:spPr/>
    </dgm:pt>
  </dgm:ptLst>
  <dgm:cxnLst>
    <dgm:cxn modelId="{95224803-2E99-4C0D-8D0B-CBD41CD593EB}" type="presOf" srcId="{6959D7F2-128C-4C9F-9113-3A95F1D8E36A}" destId="{B6D2C45B-7667-42EF-8C48-DBC068B414F5}" srcOrd="0" destOrd="0" presId="urn:microsoft.com/office/officeart/2005/8/layout/process4"/>
    <dgm:cxn modelId="{34B04605-8CFD-4AC6-BBD4-F215A1F81353}" srcId="{BC48D3DF-14B4-4771-984C-7BB595B59134}" destId="{20668767-A2F9-447A-A04B-11A75981733F}" srcOrd="1" destOrd="0" parTransId="{96F70EFA-91E5-476F-A666-D1174A30E69C}" sibTransId="{79258846-3B95-420F-85CF-81A954B34280}"/>
    <dgm:cxn modelId="{97134A15-F15D-4FF7-BA35-FDF5802A7475}" type="presOf" srcId="{9A83EB89-2858-4A36-B696-338E76FA23DD}" destId="{0F45219D-7CAE-4DF5-A5C9-A295A6A21A59}" srcOrd="0" destOrd="0" presId="urn:microsoft.com/office/officeart/2005/8/layout/process4"/>
    <dgm:cxn modelId="{50526A1A-3D96-4200-A7EF-CB0CB105FEAC}" type="presOf" srcId="{2C2A0E40-8149-4808-B3C4-D53DB0749A98}" destId="{35B5D407-3BE3-4734-A245-2209EBCE0C94}" srcOrd="1" destOrd="0" presId="urn:microsoft.com/office/officeart/2005/8/layout/process4"/>
    <dgm:cxn modelId="{792ABC1D-56B9-43B8-BBEF-EAFACDEC7782}" srcId="{2C2A0E40-8149-4808-B3C4-D53DB0749A98}" destId="{6959D7F2-128C-4C9F-9113-3A95F1D8E36A}" srcOrd="1" destOrd="0" parTransId="{4AA13F75-2DE3-407B-9F34-BDD11BC410B3}" sibTransId="{57420BC2-F16D-456F-8D86-3D680057BC01}"/>
    <dgm:cxn modelId="{C940D01F-4F9E-481A-9925-3531F61DA544}" type="presOf" srcId="{FB3D79CA-8AF7-4A9B-A778-7BB9D02C0469}" destId="{7C8DC431-AA16-48D4-B6BA-D2EF609F2D96}" srcOrd="0" destOrd="0" presId="urn:microsoft.com/office/officeart/2005/8/layout/process4"/>
    <dgm:cxn modelId="{88393B2D-06A3-4739-BC86-F28C4559A358}" type="presOf" srcId="{20668767-A2F9-447A-A04B-11A75981733F}" destId="{AC830F10-5AF3-4212-B01E-04F6B33AE248}" srcOrd="0" destOrd="0" presId="urn:microsoft.com/office/officeart/2005/8/layout/process4"/>
    <dgm:cxn modelId="{83364E36-FD47-42FE-A0F4-87B0760AB49B}" type="presOf" srcId="{D6338B45-896A-47F9-9BD7-C43F3B02D25A}" destId="{F75F4E55-1DF4-4B98-9B44-389FFC3B069D}" srcOrd="0" destOrd="0" presId="urn:microsoft.com/office/officeart/2005/8/layout/process4"/>
    <dgm:cxn modelId="{204B5E44-3ED5-4782-9AFA-C1D8ECDDC390}" srcId="{E6A80E1D-B72E-408F-8ECC-8D2E5A701138}" destId="{DE302E45-C3A0-45AF-ADC7-E5D8C4A3C8C1}" srcOrd="0" destOrd="0" parTransId="{EAA820AE-B602-4C2F-BF92-75AAD71E62A8}" sibTransId="{AFB781A9-0E81-4349-81E8-F711FF5201FC}"/>
    <dgm:cxn modelId="{B5F57747-80C6-407F-9691-FABA30648D11}" type="presOf" srcId="{DE302E45-C3A0-45AF-ADC7-E5D8C4A3C8C1}" destId="{8EB2D308-373A-4C5C-B98F-531DF5788A99}" srcOrd="0" destOrd="0" presId="urn:microsoft.com/office/officeart/2005/8/layout/process4"/>
    <dgm:cxn modelId="{44E9146C-996B-47F5-A33A-7BFDF824578F}" srcId="{2C2A0E40-8149-4808-B3C4-D53DB0749A98}" destId="{B6A5B16E-D7F1-411B-9741-C8F5E5F3E23E}" srcOrd="0" destOrd="0" parTransId="{762F208A-8F43-4C6D-886C-2F1AA038FA09}" sibTransId="{E7E18FBE-01EF-4231-97EE-05B89E4DF840}"/>
    <dgm:cxn modelId="{6C2D7455-6A50-4C41-9189-5A6FE7AFCE65}" srcId="{20668767-A2F9-447A-A04B-11A75981733F}" destId="{FB3D79CA-8AF7-4A9B-A778-7BB9D02C0469}" srcOrd="0" destOrd="0" parTransId="{848FBC8D-CDB2-4F5A-8798-6FA892127CD9}" sibTransId="{E24192C2-70CF-4435-A27C-C1C9AD3EDB4D}"/>
    <dgm:cxn modelId="{2F34FE86-D27C-45E7-A36C-BE69B3400C53}" srcId="{20668767-A2F9-447A-A04B-11A75981733F}" destId="{9A83EB89-2858-4A36-B696-338E76FA23DD}" srcOrd="1" destOrd="0" parTransId="{2F67ECCE-1CB7-4EB5-BF15-620DEC5AEC95}" sibTransId="{62E5F151-D5F3-4CCD-AAB3-D056FE6A0C81}"/>
    <dgm:cxn modelId="{0652A091-2236-4A09-A09B-69740FEC7A01}" type="presOf" srcId="{20668767-A2F9-447A-A04B-11A75981733F}" destId="{57BDAE8B-2994-48BE-ACF9-9F6964B8356D}" srcOrd="1" destOrd="0" presId="urn:microsoft.com/office/officeart/2005/8/layout/process4"/>
    <dgm:cxn modelId="{FE5D4BA0-B60A-4623-8411-F64B851F488F}" type="presOf" srcId="{E6A80E1D-B72E-408F-8ECC-8D2E5A701138}" destId="{2098AFF9-2C46-47C3-912A-A9DD9EE2C3A8}" srcOrd="0" destOrd="0" presId="urn:microsoft.com/office/officeart/2005/8/layout/process4"/>
    <dgm:cxn modelId="{C5B970C1-1A05-4FF8-AC51-05B8A660A3FD}" srcId="{E6A80E1D-B72E-408F-8ECC-8D2E5A701138}" destId="{D6338B45-896A-47F9-9BD7-C43F3B02D25A}" srcOrd="1" destOrd="0" parTransId="{140047AF-DB91-4C3E-B551-45445D3417E9}" sibTransId="{78FF66B6-01F3-45BD-BE79-C72005DC76D9}"/>
    <dgm:cxn modelId="{FC52CDC7-186A-4A32-A1A5-B670F472A94D}" srcId="{BC48D3DF-14B4-4771-984C-7BB595B59134}" destId="{2C2A0E40-8149-4808-B3C4-D53DB0749A98}" srcOrd="2" destOrd="0" parTransId="{588E7B01-9597-4A36-881F-920DCC1C9CCD}" sibTransId="{76145B9E-1FE6-4A95-B0F9-BA0B743616CC}"/>
    <dgm:cxn modelId="{810D1EE2-785B-41E0-8D14-20343367C3B8}" type="presOf" srcId="{2C2A0E40-8149-4808-B3C4-D53DB0749A98}" destId="{D1BDCE3D-3F26-453F-A186-46635FD0E139}" srcOrd="0" destOrd="0" presId="urn:microsoft.com/office/officeart/2005/8/layout/process4"/>
    <dgm:cxn modelId="{BFD3E9EA-450C-4EE7-8B06-C61A4F7C0511}" type="presOf" srcId="{E6A80E1D-B72E-408F-8ECC-8D2E5A701138}" destId="{5C66990C-891A-441F-8F41-B1AA38BDBC3F}" srcOrd="1" destOrd="0" presId="urn:microsoft.com/office/officeart/2005/8/layout/process4"/>
    <dgm:cxn modelId="{A33343EC-18C2-4733-9CAA-465A231FDAF2}" type="presOf" srcId="{B6A5B16E-D7F1-411B-9741-C8F5E5F3E23E}" destId="{FC945C55-D8CA-44B3-8F22-169262FBA61F}" srcOrd="0" destOrd="0" presId="urn:microsoft.com/office/officeart/2005/8/layout/process4"/>
    <dgm:cxn modelId="{951849FC-9BD5-4C76-B059-F9406542C5CA}" type="presOf" srcId="{BC48D3DF-14B4-4771-984C-7BB595B59134}" destId="{9E66716B-664B-47B9-A506-C233814F9184}" srcOrd="0" destOrd="0" presId="urn:microsoft.com/office/officeart/2005/8/layout/process4"/>
    <dgm:cxn modelId="{51457FFD-EC7A-44CD-8540-494C53AAC72F}" srcId="{BC48D3DF-14B4-4771-984C-7BB595B59134}" destId="{E6A80E1D-B72E-408F-8ECC-8D2E5A701138}" srcOrd="0" destOrd="0" parTransId="{EB8E29E2-7D5A-404A-A986-8B5B288F829D}" sibTransId="{E8855BFA-C9BA-4D2C-989B-3FC19BDEF105}"/>
    <dgm:cxn modelId="{C38EF37D-53D7-4CEA-9829-5F0633398927}" type="presParOf" srcId="{9E66716B-664B-47B9-A506-C233814F9184}" destId="{7158F863-C86A-466B-BB6A-DD1333A01759}" srcOrd="0" destOrd="0" presId="urn:microsoft.com/office/officeart/2005/8/layout/process4"/>
    <dgm:cxn modelId="{D4546BF6-BF6A-408E-A9EF-96F12E86D945}" type="presParOf" srcId="{7158F863-C86A-466B-BB6A-DD1333A01759}" destId="{D1BDCE3D-3F26-453F-A186-46635FD0E139}" srcOrd="0" destOrd="0" presId="urn:microsoft.com/office/officeart/2005/8/layout/process4"/>
    <dgm:cxn modelId="{D9031082-420A-4FFA-A06A-566E341B51E8}" type="presParOf" srcId="{7158F863-C86A-466B-BB6A-DD1333A01759}" destId="{35B5D407-3BE3-4734-A245-2209EBCE0C94}" srcOrd="1" destOrd="0" presId="urn:microsoft.com/office/officeart/2005/8/layout/process4"/>
    <dgm:cxn modelId="{F0B53FBB-5B88-4EB2-87E3-A1F7B10BA17D}" type="presParOf" srcId="{7158F863-C86A-466B-BB6A-DD1333A01759}" destId="{777E9CA3-26EC-4C64-B3E0-3BCEE65E5F7D}" srcOrd="2" destOrd="0" presId="urn:microsoft.com/office/officeart/2005/8/layout/process4"/>
    <dgm:cxn modelId="{F0ABDBB9-BAD2-4931-BCE3-6D70C47A86E7}" type="presParOf" srcId="{777E9CA3-26EC-4C64-B3E0-3BCEE65E5F7D}" destId="{FC945C55-D8CA-44B3-8F22-169262FBA61F}" srcOrd="0" destOrd="0" presId="urn:microsoft.com/office/officeart/2005/8/layout/process4"/>
    <dgm:cxn modelId="{79D793C4-CE1F-4C50-B395-721C2D164F1F}" type="presParOf" srcId="{777E9CA3-26EC-4C64-B3E0-3BCEE65E5F7D}" destId="{B6D2C45B-7667-42EF-8C48-DBC068B414F5}" srcOrd="1" destOrd="0" presId="urn:microsoft.com/office/officeart/2005/8/layout/process4"/>
    <dgm:cxn modelId="{E2DC91CB-23FC-4CDA-8AE0-575770454D5C}" type="presParOf" srcId="{9E66716B-664B-47B9-A506-C233814F9184}" destId="{EC29701D-59D8-4F50-B2DE-3C7F22CF962D}" srcOrd="1" destOrd="0" presId="urn:microsoft.com/office/officeart/2005/8/layout/process4"/>
    <dgm:cxn modelId="{AB56971B-C8D1-4F90-8801-5E54C70B9393}" type="presParOf" srcId="{9E66716B-664B-47B9-A506-C233814F9184}" destId="{2A9FAD55-D837-4E8D-8913-6380B5C85FAA}" srcOrd="2" destOrd="0" presId="urn:microsoft.com/office/officeart/2005/8/layout/process4"/>
    <dgm:cxn modelId="{7DAEFFA2-A67B-483E-8E46-8692D574A2C8}" type="presParOf" srcId="{2A9FAD55-D837-4E8D-8913-6380B5C85FAA}" destId="{AC830F10-5AF3-4212-B01E-04F6B33AE248}" srcOrd="0" destOrd="0" presId="urn:microsoft.com/office/officeart/2005/8/layout/process4"/>
    <dgm:cxn modelId="{72F4E801-AC0B-4EDE-A97B-302BB8DF970D}" type="presParOf" srcId="{2A9FAD55-D837-4E8D-8913-6380B5C85FAA}" destId="{57BDAE8B-2994-48BE-ACF9-9F6964B8356D}" srcOrd="1" destOrd="0" presId="urn:microsoft.com/office/officeart/2005/8/layout/process4"/>
    <dgm:cxn modelId="{2AC12595-A380-436F-8EDB-41617EDE5F09}" type="presParOf" srcId="{2A9FAD55-D837-4E8D-8913-6380B5C85FAA}" destId="{BC678422-447C-4EEC-9E54-6A6BB28A0F0F}" srcOrd="2" destOrd="0" presId="urn:microsoft.com/office/officeart/2005/8/layout/process4"/>
    <dgm:cxn modelId="{08DD9BC5-D257-48B7-A6BD-4F25B8AF7D0F}" type="presParOf" srcId="{BC678422-447C-4EEC-9E54-6A6BB28A0F0F}" destId="{7C8DC431-AA16-48D4-B6BA-D2EF609F2D96}" srcOrd="0" destOrd="0" presId="urn:microsoft.com/office/officeart/2005/8/layout/process4"/>
    <dgm:cxn modelId="{FDFB0A74-2D61-457A-BB04-01B2F9FA17B0}" type="presParOf" srcId="{BC678422-447C-4EEC-9E54-6A6BB28A0F0F}" destId="{0F45219D-7CAE-4DF5-A5C9-A295A6A21A59}" srcOrd="1" destOrd="0" presId="urn:microsoft.com/office/officeart/2005/8/layout/process4"/>
    <dgm:cxn modelId="{93E568D6-574D-4321-9AB7-2EFB5FBD5D45}" type="presParOf" srcId="{9E66716B-664B-47B9-A506-C233814F9184}" destId="{0466B379-E8C8-41FB-9904-620275A2C070}" srcOrd="3" destOrd="0" presId="urn:microsoft.com/office/officeart/2005/8/layout/process4"/>
    <dgm:cxn modelId="{81822279-BA11-40D8-A635-10C49D5CCAA4}" type="presParOf" srcId="{9E66716B-664B-47B9-A506-C233814F9184}" destId="{3520D792-8CDF-4819-B5EF-46AFFD664740}" srcOrd="4" destOrd="0" presId="urn:microsoft.com/office/officeart/2005/8/layout/process4"/>
    <dgm:cxn modelId="{E3603E45-F500-4C7B-AA54-2382A04AE0AC}" type="presParOf" srcId="{3520D792-8CDF-4819-B5EF-46AFFD664740}" destId="{2098AFF9-2C46-47C3-912A-A9DD9EE2C3A8}" srcOrd="0" destOrd="0" presId="urn:microsoft.com/office/officeart/2005/8/layout/process4"/>
    <dgm:cxn modelId="{19BCC00A-D0C8-4BE2-A8A0-447E261156EE}" type="presParOf" srcId="{3520D792-8CDF-4819-B5EF-46AFFD664740}" destId="{5C66990C-891A-441F-8F41-B1AA38BDBC3F}" srcOrd="1" destOrd="0" presId="urn:microsoft.com/office/officeart/2005/8/layout/process4"/>
    <dgm:cxn modelId="{BD19252B-2B4B-4F6C-83C2-9AB2D2B35CDB}" type="presParOf" srcId="{3520D792-8CDF-4819-B5EF-46AFFD664740}" destId="{FE1580D2-99B2-4338-A601-0F292EEE59BC}" srcOrd="2" destOrd="0" presId="urn:microsoft.com/office/officeart/2005/8/layout/process4"/>
    <dgm:cxn modelId="{6EBF9F73-1EEA-4E71-9802-628B10DED023}" type="presParOf" srcId="{FE1580D2-99B2-4338-A601-0F292EEE59BC}" destId="{8EB2D308-373A-4C5C-B98F-531DF5788A99}" srcOrd="0" destOrd="0" presId="urn:microsoft.com/office/officeart/2005/8/layout/process4"/>
    <dgm:cxn modelId="{1913A86F-DFA4-47F6-A6FB-9D467ECA3F67}" type="presParOf" srcId="{FE1580D2-99B2-4338-A601-0F292EEE59BC}" destId="{F75F4E55-1DF4-4B98-9B44-389FFC3B069D}"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F1C77F-4834-4C5A-95CB-A46A894D3795}"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D9688792-A887-4CC8-ADFA-68186CCD11D5}">
      <dgm:prSet phldrT="[Text]" phldr="0"/>
      <dgm:spPr/>
      <dgm:t>
        <a:bodyPr/>
        <a:lstStyle/>
        <a:p>
          <a:r>
            <a:rPr lang="en-US">
              <a:latin typeface="Calibri Light" panose="020F0302020204030204"/>
            </a:rPr>
            <a:t>TF</a:t>
          </a:r>
          <a:endParaRPr lang="en-US"/>
        </a:p>
      </dgm:t>
    </dgm:pt>
    <dgm:pt modelId="{DA92B3EF-9476-4EB9-9E8F-A7043EBF898A}" type="parTrans" cxnId="{683D0CF8-8B08-4C12-836A-859075E20ACD}">
      <dgm:prSet/>
      <dgm:spPr/>
      <dgm:t>
        <a:bodyPr/>
        <a:lstStyle/>
        <a:p>
          <a:endParaRPr lang="en-US"/>
        </a:p>
      </dgm:t>
    </dgm:pt>
    <dgm:pt modelId="{E56D8B25-1814-4523-9F0A-DDBD8720B43F}" type="sibTrans" cxnId="{683D0CF8-8B08-4C12-836A-859075E20ACD}">
      <dgm:prSet/>
      <dgm:spPr/>
      <dgm:t>
        <a:bodyPr/>
        <a:lstStyle/>
        <a:p>
          <a:endParaRPr lang="en-US"/>
        </a:p>
      </dgm:t>
    </dgm:pt>
    <dgm:pt modelId="{54E5307D-9AB1-4DC5-A5E4-33D4F72D3DE8}">
      <dgm:prSet phldrT="[Text]" phldr="0"/>
      <dgm:spPr/>
      <dgm:t>
        <a:bodyPr/>
        <a:lstStyle/>
        <a:p>
          <a:pPr rtl="0"/>
          <a:r>
            <a:rPr lang="en-US" b="1">
              <a:latin typeface="Calibri"/>
              <a:cs typeface="Calibri"/>
            </a:rPr>
            <a:t>Term Frequency </a:t>
          </a:r>
          <a:endParaRPr lang="en-US" b="1"/>
        </a:p>
      </dgm:t>
    </dgm:pt>
    <dgm:pt modelId="{C089DD85-2C6A-48EF-B124-1ACAB20072F6}" type="parTrans" cxnId="{A9E503F6-FC14-41BB-8682-167B2A7CE60E}">
      <dgm:prSet/>
      <dgm:spPr/>
      <dgm:t>
        <a:bodyPr/>
        <a:lstStyle/>
        <a:p>
          <a:endParaRPr lang="en-US"/>
        </a:p>
      </dgm:t>
    </dgm:pt>
    <dgm:pt modelId="{1605EDCB-7A85-4FBC-A22F-C5BAD46C0D22}" type="sibTrans" cxnId="{A9E503F6-FC14-41BB-8682-167B2A7CE60E}">
      <dgm:prSet/>
      <dgm:spPr/>
      <dgm:t>
        <a:bodyPr/>
        <a:lstStyle/>
        <a:p>
          <a:endParaRPr lang="en-US"/>
        </a:p>
      </dgm:t>
    </dgm:pt>
    <dgm:pt modelId="{48181595-9518-46C1-9E7D-C4CD81F14DE5}">
      <dgm:prSet phldrT="[Text]" phldr="0"/>
      <dgm:spPr/>
      <dgm:t>
        <a:bodyPr/>
        <a:lstStyle/>
        <a:p>
          <a:pPr rtl="0"/>
          <a:r>
            <a:rPr lang="en-US" b="1">
              <a:latin typeface="Calibri"/>
              <a:cs typeface="Calibri"/>
            </a:rPr>
            <a:t>Frequency of a word appears in a document</a:t>
          </a:r>
          <a:endParaRPr lang="en-US" b="1"/>
        </a:p>
      </dgm:t>
    </dgm:pt>
    <dgm:pt modelId="{4A5EC2F2-5AF4-443A-9603-D130174FDD90}" type="parTrans" cxnId="{4A109000-511F-4CB6-99A2-ADE5C026F8E4}">
      <dgm:prSet/>
      <dgm:spPr/>
      <dgm:t>
        <a:bodyPr/>
        <a:lstStyle/>
        <a:p>
          <a:endParaRPr lang="en-US"/>
        </a:p>
      </dgm:t>
    </dgm:pt>
    <dgm:pt modelId="{1098E0E7-A57A-4C7D-A8D8-4CAF63AE64BD}" type="sibTrans" cxnId="{4A109000-511F-4CB6-99A2-ADE5C026F8E4}">
      <dgm:prSet/>
      <dgm:spPr/>
      <dgm:t>
        <a:bodyPr/>
        <a:lstStyle/>
        <a:p>
          <a:endParaRPr lang="en-US"/>
        </a:p>
      </dgm:t>
    </dgm:pt>
    <dgm:pt modelId="{2F82AC43-D744-4753-BF37-5451C78EB1C8}">
      <dgm:prSet phldrT="[Text]" phldr="0"/>
      <dgm:spPr/>
      <dgm:t>
        <a:bodyPr/>
        <a:lstStyle/>
        <a:p>
          <a:r>
            <a:rPr lang="en-US">
              <a:latin typeface="Calibri Light" panose="020F0302020204030204"/>
            </a:rPr>
            <a:t>IDF</a:t>
          </a:r>
          <a:endParaRPr lang="en-US"/>
        </a:p>
      </dgm:t>
    </dgm:pt>
    <dgm:pt modelId="{45DB1CE3-5F31-4918-9463-1DF691AD2C53}" type="parTrans" cxnId="{DD5A5168-A885-416B-B5EC-2858AD2BAFC9}">
      <dgm:prSet/>
      <dgm:spPr/>
      <dgm:t>
        <a:bodyPr/>
        <a:lstStyle/>
        <a:p>
          <a:endParaRPr lang="en-US"/>
        </a:p>
      </dgm:t>
    </dgm:pt>
    <dgm:pt modelId="{A4D77163-036A-4BE9-B01E-3A8D03EB5628}" type="sibTrans" cxnId="{DD5A5168-A885-416B-B5EC-2858AD2BAFC9}">
      <dgm:prSet/>
      <dgm:spPr/>
      <dgm:t>
        <a:bodyPr/>
        <a:lstStyle/>
        <a:p>
          <a:endParaRPr lang="en-US"/>
        </a:p>
      </dgm:t>
    </dgm:pt>
    <dgm:pt modelId="{7F4CCBEE-E36E-4AD8-8382-F0CBEF5ECEDE}">
      <dgm:prSet phldrT="[Text]" phldr="0"/>
      <dgm:spPr/>
      <dgm:t>
        <a:bodyPr/>
        <a:lstStyle/>
        <a:p>
          <a:pPr rtl="0"/>
          <a:r>
            <a:rPr lang="en-US" b="1">
              <a:latin typeface="Calibri"/>
              <a:cs typeface="Calibri"/>
            </a:rPr>
            <a:t>Inverse Document Frequency</a:t>
          </a:r>
          <a:endParaRPr lang="en-US" b="1"/>
        </a:p>
      </dgm:t>
    </dgm:pt>
    <dgm:pt modelId="{FC614294-706E-44A9-98BB-08F3F4DAF508}" type="parTrans" cxnId="{849504C4-547F-4683-B03D-53CC1599C1E5}">
      <dgm:prSet/>
      <dgm:spPr/>
      <dgm:t>
        <a:bodyPr/>
        <a:lstStyle/>
        <a:p>
          <a:endParaRPr lang="en-US"/>
        </a:p>
      </dgm:t>
    </dgm:pt>
    <dgm:pt modelId="{8553B991-2A37-4E65-9DEA-B49EDC5EDA21}" type="sibTrans" cxnId="{849504C4-547F-4683-B03D-53CC1599C1E5}">
      <dgm:prSet/>
      <dgm:spPr/>
      <dgm:t>
        <a:bodyPr/>
        <a:lstStyle/>
        <a:p>
          <a:endParaRPr lang="en-US"/>
        </a:p>
      </dgm:t>
    </dgm:pt>
    <dgm:pt modelId="{3A73CA13-07BF-46C9-B9C2-2987D4265F46}">
      <dgm:prSet phldrT="[Text]" phldr="0"/>
      <dgm:spPr/>
      <dgm:t>
        <a:bodyPr/>
        <a:lstStyle/>
        <a:p>
          <a:pPr rtl="0"/>
          <a:r>
            <a:rPr lang="en-US" b="1">
              <a:latin typeface="Calibri"/>
              <a:cs typeface="Calibri"/>
            </a:rPr>
            <a:t>Measures how rare or common a term is across all documents in the collection</a:t>
          </a:r>
          <a:endParaRPr lang="en-US" b="1"/>
        </a:p>
      </dgm:t>
    </dgm:pt>
    <dgm:pt modelId="{9D1605E2-84BC-4F21-B1FA-240D4EDF65AB}" type="parTrans" cxnId="{F39FB38D-4967-4F36-85A9-5756FE745C45}">
      <dgm:prSet/>
      <dgm:spPr/>
      <dgm:t>
        <a:bodyPr/>
        <a:lstStyle/>
        <a:p>
          <a:endParaRPr lang="en-US"/>
        </a:p>
      </dgm:t>
    </dgm:pt>
    <dgm:pt modelId="{0711E816-FEF8-4943-BE32-5D739F4A2FB2}" type="sibTrans" cxnId="{F39FB38D-4967-4F36-85A9-5756FE745C45}">
      <dgm:prSet/>
      <dgm:spPr/>
      <dgm:t>
        <a:bodyPr/>
        <a:lstStyle/>
        <a:p>
          <a:endParaRPr lang="en-US"/>
        </a:p>
      </dgm:t>
    </dgm:pt>
    <dgm:pt modelId="{4037118F-B0FA-4199-AD20-D36016DFCED0}">
      <dgm:prSet phldr="0"/>
      <dgm:spPr/>
      <dgm:t>
        <a:bodyPr/>
        <a:lstStyle/>
        <a:p>
          <a:r>
            <a:rPr lang="en-US">
              <a:latin typeface="Calibri"/>
              <a:cs typeface="Calibri"/>
            </a:rPr>
            <a:t>TF-IDF</a:t>
          </a:r>
        </a:p>
      </dgm:t>
    </dgm:pt>
    <dgm:pt modelId="{D8A9595F-8BD5-44FE-B5C2-60ACB195F4EA}" type="parTrans" cxnId="{DB419416-2DBE-47BD-AAF0-5FC29C3DD725}">
      <dgm:prSet/>
      <dgm:spPr/>
    </dgm:pt>
    <dgm:pt modelId="{641AC6EE-8EF4-45BA-8C83-2B21C7AB0C28}" type="sibTrans" cxnId="{DB419416-2DBE-47BD-AAF0-5FC29C3DD725}">
      <dgm:prSet/>
      <dgm:spPr/>
    </dgm:pt>
    <dgm:pt modelId="{53F94564-C42A-4868-A2F0-F1BA480C3C42}">
      <dgm:prSet phldr="0"/>
      <dgm:spPr/>
      <dgm:t>
        <a:bodyPr/>
        <a:lstStyle/>
        <a:p>
          <a:pPr rtl="0"/>
          <a:r>
            <a:rPr lang="en-US" b="1"/>
            <a:t>Identify important words and phrases in a corpus</a:t>
          </a:r>
        </a:p>
      </dgm:t>
    </dgm:pt>
    <dgm:pt modelId="{B36D39E3-931A-4B71-A3E8-65A0339FB58C}" type="parTrans" cxnId="{BCAF5695-ED82-4D5A-BCBC-86C4A19F35AD}">
      <dgm:prSet/>
      <dgm:spPr/>
    </dgm:pt>
    <dgm:pt modelId="{A92CA407-3A80-4666-AFB3-5E83B535DE74}" type="sibTrans" cxnId="{BCAF5695-ED82-4D5A-BCBC-86C4A19F35AD}">
      <dgm:prSet/>
      <dgm:spPr/>
    </dgm:pt>
    <dgm:pt modelId="{5FB52451-6785-4E08-9CBD-6B2F8A53298C}">
      <dgm:prSet phldr="0"/>
      <dgm:spPr/>
      <dgm:t>
        <a:bodyPr/>
        <a:lstStyle/>
        <a:p>
          <a:pPr rtl="0"/>
          <a:r>
            <a:rPr lang="en-US" b="1"/>
            <a:t>Measure the frequency and rarity of terms</a:t>
          </a:r>
        </a:p>
      </dgm:t>
    </dgm:pt>
    <dgm:pt modelId="{A3846D64-494C-41F4-9BDF-A4C878FEDCDD}" type="parTrans" cxnId="{48EDB5C3-1B9A-4F13-8799-D3359967BA5C}">
      <dgm:prSet/>
      <dgm:spPr/>
    </dgm:pt>
    <dgm:pt modelId="{7011C1EE-949B-4F55-82B1-3B19DEF26F79}" type="sibTrans" cxnId="{48EDB5C3-1B9A-4F13-8799-D3359967BA5C}">
      <dgm:prSet/>
      <dgm:spPr/>
    </dgm:pt>
    <dgm:pt modelId="{6559622B-5943-476C-AD0B-5D3E8FFAC97E}" type="pres">
      <dgm:prSet presAssocID="{9BF1C77F-4834-4C5A-95CB-A46A894D3795}" presName="theList" presStyleCnt="0">
        <dgm:presLayoutVars>
          <dgm:dir/>
          <dgm:animLvl val="lvl"/>
          <dgm:resizeHandles val="exact"/>
        </dgm:presLayoutVars>
      </dgm:prSet>
      <dgm:spPr/>
    </dgm:pt>
    <dgm:pt modelId="{A82A9259-A040-4D8D-B309-458083D44DC6}" type="pres">
      <dgm:prSet presAssocID="{D9688792-A887-4CC8-ADFA-68186CCD11D5}" presName="compNode" presStyleCnt="0"/>
      <dgm:spPr/>
    </dgm:pt>
    <dgm:pt modelId="{C8FEFC2F-0E84-4C24-A5E4-954CA0A2E596}" type="pres">
      <dgm:prSet presAssocID="{D9688792-A887-4CC8-ADFA-68186CCD11D5}" presName="noGeometry" presStyleCnt="0"/>
      <dgm:spPr/>
    </dgm:pt>
    <dgm:pt modelId="{F15F598A-8093-4C7F-B7B6-A3927E4C2AA9}" type="pres">
      <dgm:prSet presAssocID="{D9688792-A887-4CC8-ADFA-68186CCD11D5}" presName="childTextVisible" presStyleLbl="bgAccFollowNode1" presStyleIdx="0" presStyleCnt="3">
        <dgm:presLayoutVars>
          <dgm:bulletEnabled val="1"/>
        </dgm:presLayoutVars>
      </dgm:prSet>
      <dgm:spPr/>
    </dgm:pt>
    <dgm:pt modelId="{E40176C2-D982-49AE-8C25-3F74707C900B}" type="pres">
      <dgm:prSet presAssocID="{D9688792-A887-4CC8-ADFA-68186CCD11D5}" presName="childTextHidden" presStyleLbl="bgAccFollowNode1" presStyleIdx="0" presStyleCnt="3"/>
      <dgm:spPr/>
    </dgm:pt>
    <dgm:pt modelId="{EEF8EC6D-66EC-42C7-81BF-41899AA46EA2}" type="pres">
      <dgm:prSet presAssocID="{D9688792-A887-4CC8-ADFA-68186CCD11D5}" presName="parentText" presStyleLbl="node1" presStyleIdx="0" presStyleCnt="3">
        <dgm:presLayoutVars>
          <dgm:chMax val="1"/>
          <dgm:bulletEnabled val="1"/>
        </dgm:presLayoutVars>
      </dgm:prSet>
      <dgm:spPr/>
    </dgm:pt>
    <dgm:pt modelId="{D8B1F610-1AC9-4A71-944F-48A4910433E0}" type="pres">
      <dgm:prSet presAssocID="{D9688792-A887-4CC8-ADFA-68186CCD11D5}" presName="aSpace" presStyleCnt="0"/>
      <dgm:spPr/>
    </dgm:pt>
    <dgm:pt modelId="{596D0C8D-4393-47F8-9312-6DE5854156C6}" type="pres">
      <dgm:prSet presAssocID="{2F82AC43-D744-4753-BF37-5451C78EB1C8}" presName="compNode" presStyleCnt="0"/>
      <dgm:spPr/>
    </dgm:pt>
    <dgm:pt modelId="{8EF8AB41-E901-453B-AACE-2AB9910483CD}" type="pres">
      <dgm:prSet presAssocID="{2F82AC43-D744-4753-BF37-5451C78EB1C8}" presName="noGeometry" presStyleCnt="0"/>
      <dgm:spPr/>
    </dgm:pt>
    <dgm:pt modelId="{A1B38E7A-533C-4A07-B1D3-242255F11EC0}" type="pres">
      <dgm:prSet presAssocID="{2F82AC43-D744-4753-BF37-5451C78EB1C8}" presName="childTextVisible" presStyleLbl="bgAccFollowNode1" presStyleIdx="1" presStyleCnt="3">
        <dgm:presLayoutVars>
          <dgm:bulletEnabled val="1"/>
        </dgm:presLayoutVars>
      </dgm:prSet>
      <dgm:spPr/>
    </dgm:pt>
    <dgm:pt modelId="{AA0E1E0A-7C47-4BAB-BDB6-2316A6571AD7}" type="pres">
      <dgm:prSet presAssocID="{2F82AC43-D744-4753-BF37-5451C78EB1C8}" presName="childTextHidden" presStyleLbl="bgAccFollowNode1" presStyleIdx="1" presStyleCnt="3"/>
      <dgm:spPr/>
    </dgm:pt>
    <dgm:pt modelId="{88E83C03-EFCA-4876-A0FF-74A69BEA4756}" type="pres">
      <dgm:prSet presAssocID="{2F82AC43-D744-4753-BF37-5451C78EB1C8}" presName="parentText" presStyleLbl="node1" presStyleIdx="1" presStyleCnt="3">
        <dgm:presLayoutVars>
          <dgm:chMax val="1"/>
          <dgm:bulletEnabled val="1"/>
        </dgm:presLayoutVars>
      </dgm:prSet>
      <dgm:spPr/>
    </dgm:pt>
    <dgm:pt modelId="{11FE998F-8030-46F8-8D6C-91456B40BDB3}" type="pres">
      <dgm:prSet presAssocID="{2F82AC43-D744-4753-BF37-5451C78EB1C8}" presName="aSpace" presStyleCnt="0"/>
      <dgm:spPr/>
    </dgm:pt>
    <dgm:pt modelId="{64543FEB-7AE2-4E44-8851-9B9558D50324}" type="pres">
      <dgm:prSet presAssocID="{4037118F-B0FA-4199-AD20-D36016DFCED0}" presName="compNode" presStyleCnt="0"/>
      <dgm:spPr/>
    </dgm:pt>
    <dgm:pt modelId="{63C19AEE-43F0-4047-BE37-78E943E2572D}" type="pres">
      <dgm:prSet presAssocID="{4037118F-B0FA-4199-AD20-D36016DFCED0}" presName="noGeometry" presStyleCnt="0"/>
      <dgm:spPr/>
    </dgm:pt>
    <dgm:pt modelId="{6571104A-6C57-4A16-8571-A3CDB61EEFA7}" type="pres">
      <dgm:prSet presAssocID="{4037118F-B0FA-4199-AD20-D36016DFCED0}" presName="childTextVisible" presStyleLbl="bgAccFollowNode1" presStyleIdx="2" presStyleCnt="3">
        <dgm:presLayoutVars>
          <dgm:bulletEnabled val="1"/>
        </dgm:presLayoutVars>
      </dgm:prSet>
      <dgm:spPr/>
    </dgm:pt>
    <dgm:pt modelId="{4CA382F4-A93F-4F59-A5FF-24176ED5A6EE}" type="pres">
      <dgm:prSet presAssocID="{4037118F-B0FA-4199-AD20-D36016DFCED0}" presName="childTextHidden" presStyleLbl="bgAccFollowNode1" presStyleIdx="2" presStyleCnt="3"/>
      <dgm:spPr/>
    </dgm:pt>
    <dgm:pt modelId="{95CA38F4-EF90-4509-ADAC-77ED19F800E3}" type="pres">
      <dgm:prSet presAssocID="{4037118F-B0FA-4199-AD20-D36016DFCED0}" presName="parentText" presStyleLbl="node1" presStyleIdx="2" presStyleCnt="3">
        <dgm:presLayoutVars>
          <dgm:chMax val="1"/>
          <dgm:bulletEnabled val="1"/>
        </dgm:presLayoutVars>
      </dgm:prSet>
      <dgm:spPr/>
    </dgm:pt>
  </dgm:ptLst>
  <dgm:cxnLst>
    <dgm:cxn modelId="{4A109000-511F-4CB6-99A2-ADE5C026F8E4}" srcId="{D9688792-A887-4CC8-ADFA-68186CCD11D5}" destId="{48181595-9518-46C1-9E7D-C4CD81F14DE5}" srcOrd="1" destOrd="0" parTransId="{4A5EC2F2-5AF4-443A-9603-D130174FDD90}" sibTransId="{1098E0E7-A57A-4C7D-A8D8-4CAF63AE64BD}"/>
    <dgm:cxn modelId="{DB419416-2DBE-47BD-AAF0-5FC29C3DD725}" srcId="{9BF1C77F-4834-4C5A-95CB-A46A894D3795}" destId="{4037118F-B0FA-4199-AD20-D36016DFCED0}" srcOrd="2" destOrd="0" parTransId="{D8A9595F-8BD5-44FE-B5C2-60ACB195F4EA}" sibTransId="{641AC6EE-8EF4-45BA-8C83-2B21C7AB0C28}"/>
    <dgm:cxn modelId="{3C0B341B-9A87-4EAE-A087-C45F861BD6C9}" type="presOf" srcId="{53F94564-C42A-4868-A2F0-F1BA480C3C42}" destId="{4CA382F4-A93F-4F59-A5FF-24176ED5A6EE}" srcOrd="1" destOrd="0" presId="urn:microsoft.com/office/officeart/2005/8/layout/hProcess6"/>
    <dgm:cxn modelId="{16CDF924-1135-4C2A-AADD-5BE35A46AC34}" type="presOf" srcId="{5FB52451-6785-4E08-9CBD-6B2F8A53298C}" destId="{6571104A-6C57-4A16-8571-A3CDB61EEFA7}" srcOrd="0" destOrd="1" presId="urn:microsoft.com/office/officeart/2005/8/layout/hProcess6"/>
    <dgm:cxn modelId="{C231EA27-475C-4D27-B7CE-10D1D4FCB12A}" type="presOf" srcId="{4037118F-B0FA-4199-AD20-D36016DFCED0}" destId="{95CA38F4-EF90-4509-ADAC-77ED19F800E3}" srcOrd="0" destOrd="0" presId="urn:microsoft.com/office/officeart/2005/8/layout/hProcess6"/>
    <dgm:cxn modelId="{C9463133-1F28-45B5-8994-7A5B48AB45E0}" type="presOf" srcId="{7F4CCBEE-E36E-4AD8-8382-F0CBEF5ECEDE}" destId="{A1B38E7A-533C-4A07-B1D3-242255F11EC0}" srcOrd="0" destOrd="0" presId="urn:microsoft.com/office/officeart/2005/8/layout/hProcess6"/>
    <dgm:cxn modelId="{6E651B34-2114-43D1-AC12-569790F83824}" type="presOf" srcId="{3A73CA13-07BF-46C9-B9C2-2987D4265F46}" destId="{A1B38E7A-533C-4A07-B1D3-242255F11EC0}" srcOrd="0" destOrd="1" presId="urn:microsoft.com/office/officeart/2005/8/layout/hProcess6"/>
    <dgm:cxn modelId="{FF4D3D63-02F0-4230-91E1-656C6C603792}" type="presOf" srcId="{48181595-9518-46C1-9E7D-C4CD81F14DE5}" destId="{F15F598A-8093-4C7F-B7B6-A3927E4C2AA9}" srcOrd="0" destOrd="1" presId="urn:microsoft.com/office/officeart/2005/8/layout/hProcess6"/>
    <dgm:cxn modelId="{DD5A5168-A885-416B-B5EC-2858AD2BAFC9}" srcId="{9BF1C77F-4834-4C5A-95CB-A46A894D3795}" destId="{2F82AC43-D744-4753-BF37-5451C78EB1C8}" srcOrd="1" destOrd="0" parTransId="{45DB1CE3-5F31-4918-9463-1DF691AD2C53}" sibTransId="{A4D77163-036A-4BE9-B01E-3A8D03EB5628}"/>
    <dgm:cxn modelId="{A39BE94A-417C-41EA-977A-04CF7D2988DA}" type="presOf" srcId="{D9688792-A887-4CC8-ADFA-68186CCD11D5}" destId="{EEF8EC6D-66EC-42C7-81BF-41899AA46EA2}" srcOrd="0" destOrd="0" presId="urn:microsoft.com/office/officeart/2005/8/layout/hProcess6"/>
    <dgm:cxn modelId="{B8874B70-8B7B-49DA-AC76-33BFCE2C74FE}" type="presOf" srcId="{2F82AC43-D744-4753-BF37-5451C78EB1C8}" destId="{88E83C03-EFCA-4876-A0FF-74A69BEA4756}" srcOrd="0" destOrd="0" presId="urn:microsoft.com/office/officeart/2005/8/layout/hProcess6"/>
    <dgm:cxn modelId="{64639E50-6D8B-4A98-8C04-F9B1A5F89216}" type="presOf" srcId="{48181595-9518-46C1-9E7D-C4CD81F14DE5}" destId="{E40176C2-D982-49AE-8C25-3F74707C900B}" srcOrd="1" destOrd="1" presId="urn:microsoft.com/office/officeart/2005/8/layout/hProcess6"/>
    <dgm:cxn modelId="{45989D8A-5ABA-40AB-A490-2968B621CA8C}" type="presOf" srcId="{54E5307D-9AB1-4DC5-A5E4-33D4F72D3DE8}" destId="{E40176C2-D982-49AE-8C25-3F74707C900B}" srcOrd="1" destOrd="0" presId="urn:microsoft.com/office/officeart/2005/8/layout/hProcess6"/>
    <dgm:cxn modelId="{22BF338D-8204-40AE-B4C0-3E7F0BCA20F2}" type="presOf" srcId="{7F4CCBEE-E36E-4AD8-8382-F0CBEF5ECEDE}" destId="{AA0E1E0A-7C47-4BAB-BDB6-2316A6571AD7}" srcOrd="1" destOrd="0" presId="urn:microsoft.com/office/officeart/2005/8/layout/hProcess6"/>
    <dgm:cxn modelId="{F39FB38D-4967-4F36-85A9-5756FE745C45}" srcId="{2F82AC43-D744-4753-BF37-5451C78EB1C8}" destId="{3A73CA13-07BF-46C9-B9C2-2987D4265F46}" srcOrd="1" destOrd="0" parTransId="{9D1605E2-84BC-4F21-B1FA-240D4EDF65AB}" sibTransId="{0711E816-FEF8-4943-BE32-5D739F4A2FB2}"/>
    <dgm:cxn modelId="{BCAF5695-ED82-4D5A-BCBC-86C4A19F35AD}" srcId="{4037118F-B0FA-4199-AD20-D36016DFCED0}" destId="{53F94564-C42A-4868-A2F0-F1BA480C3C42}" srcOrd="0" destOrd="0" parTransId="{B36D39E3-931A-4B71-A3E8-65A0339FB58C}" sibTransId="{A92CA407-3A80-4666-AFB3-5E83B535DE74}"/>
    <dgm:cxn modelId="{B6F1619C-BE3A-441A-8ED0-D7D8244CAC33}" type="presOf" srcId="{5FB52451-6785-4E08-9CBD-6B2F8A53298C}" destId="{4CA382F4-A93F-4F59-A5FF-24176ED5A6EE}" srcOrd="1" destOrd="1" presId="urn:microsoft.com/office/officeart/2005/8/layout/hProcess6"/>
    <dgm:cxn modelId="{541379BF-B5BA-4A01-A037-1CB4AAC52091}" type="presOf" srcId="{53F94564-C42A-4868-A2F0-F1BA480C3C42}" destId="{6571104A-6C57-4A16-8571-A3CDB61EEFA7}" srcOrd="0" destOrd="0" presId="urn:microsoft.com/office/officeart/2005/8/layout/hProcess6"/>
    <dgm:cxn modelId="{48EDB5C3-1B9A-4F13-8799-D3359967BA5C}" srcId="{4037118F-B0FA-4199-AD20-D36016DFCED0}" destId="{5FB52451-6785-4E08-9CBD-6B2F8A53298C}" srcOrd="1" destOrd="0" parTransId="{A3846D64-494C-41F4-9BDF-A4C878FEDCDD}" sibTransId="{7011C1EE-949B-4F55-82B1-3B19DEF26F79}"/>
    <dgm:cxn modelId="{849504C4-547F-4683-B03D-53CC1599C1E5}" srcId="{2F82AC43-D744-4753-BF37-5451C78EB1C8}" destId="{7F4CCBEE-E36E-4AD8-8382-F0CBEF5ECEDE}" srcOrd="0" destOrd="0" parTransId="{FC614294-706E-44A9-98BB-08F3F4DAF508}" sibTransId="{8553B991-2A37-4E65-9DEA-B49EDC5EDA21}"/>
    <dgm:cxn modelId="{5C3695DE-A8C5-4F8B-A476-816B20739D23}" type="presOf" srcId="{54E5307D-9AB1-4DC5-A5E4-33D4F72D3DE8}" destId="{F15F598A-8093-4C7F-B7B6-A3927E4C2AA9}" srcOrd="0" destOrd="0" presId="urn:microsoft.com/office/officeart/2005/8/layout/hProcess6"/>
    <dgm:cxn modelId="{20C0D0E8-4DB6-483C-BA8D-AF727B5C2AF0}" type="presOf" srcId="{3A73CA13-07BF-46C9-B9C2-2987D4265F46}" destId="{AA0E1E0A-7C47-4BAB-BDB6-2316A6571AD7}" srcOrd="1" destOrd="1" presId="urn:microsoft.com/office/officeart/2005/8/layout/hProcess6"/>
    <dgm:cxn modelId="{C85BA6F1-72B9-4AFF-B7EA-7E8A6565A2EF}" type="presOf" srcId="{9BF1C77F-4834-4C5A-95CB-A46A894D3795}" destId="{6559622B-5943-476C-AD0B-5D3E8FFAC97E}" srcOrd="0" destOrd="0" presId="urn:microsoft.com/office/officeart/2005/8/layout/hProcess6"/>
    <dgm:cxn modelId="{A9E503F6-FC14-41BB-8682-167B2A7CE60E}" srcId="{D9688792-A887-4CC8-ADFA-68186CCD11D5}" destId="{54E5307D-9AB1-4DC5-A5E4-33D4F72D3DE8}" srcOrd="0" destOrd="0" parTransId="{C089DD85-2C6A-48EF-B124-1ACAB20072F6}" sibTransId="{1605EDCB-7A85-4FBC-A22F-C5BAD46C0D22}"/>
    <dgm:cxn modelId="{683D0CF8-8B08-4C12-836A-859075E20ACD}" srcId="{9BF1C77F-4834-4C5A-95CB-A46A894D3795}" destId="{D9688792-A887-4CC8-ADFA-68186CCD11D5}" srcOrd="0" destOrd="0" parTransId="{DA92B3EF-9476-4EB9-9E8F-A7043EBF898A}" sibTransId="{E56D8B25-1814-4523-9F0A-DDBD8720B43F}"/>
    <dgm:cxn modelId="{60E4D813-D88A-4A98-B061-44E55672412B}" type="presParOf" srcId="{6559622B-5943-476C-AD0B-5D3E8FFAC97E}" destId="{A82A9259-A040-4D8D-B309-458083D44DC6}" srcOrd="0" destOrd="0" presId="urn:microsoft.com/office/officeart/2005/8/layout/hProcess6"/>
    <dgm:cxn modelId="{BA09994B-A811-420C-8B8F-F7594BDD2FEB}" type="presParOf" srcId="{A82A9259-A040-4D8D-B309-458083D44DC6}" destId="{C8FEFC2F-0E84-4C24-A5E4-954CA0A2E596}" srcOrd="0" destOrd="0" presId="urn:microsoft.com/office/officeart/2005/8/layout/hProcess6"/>
    <dgm:cxn modelId="{BDEF7721-2208-4B54-A2A8-A715E183D377}" type="presParOf" srcId="{A82A9259-A040-4D8D-B309-458083D44DC6}" destId="{F15F598A-8093-4C7F-B7B6-A3927E4C2AA9}" srcOrd="1" destOrd="0" presId="urn:microsoft.com/office/officeart/2005/8/layout/hProcess6"/>
    <dgm:cxn modelId="{EF8ACB78-5710-463C-8A6F-BDDD51E1EC64}" type="presParOf" srcId="{A82A9259-A040-4D8D-B309-458083D44DC6}" destId="{E40176C2-D982-49AE-8C25-3F74707C900B}" srcOrd="2" destOrd="0" presId="urn:microsoft.com/office/officeart/2005/8/layout/hProcess6"/>
    <dgm:cxn modelId="{DCD23D2B-F37C-4824-9E36-F858B3582EED}" type="presParOf" srcId="{A82A9259-A040-4D8D-B309-458083D44DC6}" destId="{EEF8EC6D-66EC-42C7-81BF-41899AA46EA2}" srcOrd="3" destOrd="0" presId="urn:microsoft.com/office/officeart/2005/8/layout/hProcess6"/>
    <dgm:cxn modelId="{67ACDD0D-9519-4F61-A7BA-392F44FFF1FD}" type="presParOf" srcId="{6559622B-5943-476C-AD0B-5D3E8FFAC97E}" destId="{D8B1F610-1AC9-4A71-944F-48A4910433E0}" srcOrd="1" destOrd="0" presId="urn:microsoft.com/office/officeart/2005/8/layout/hProcess6"/>
    <dgm:cxn modelId="{16E364C2-C02F-4302-B3A9-4DC38A8DC0D1}" type="presParOf" srcId="{6559622B-5943-476C-AD0B-5D3E8FFAC97E}" destId="{596D0C8D-4393-47F8-9312-6DE5854156C6}" srcOrd="2" destOrd="0" presId="urn:microsoft.com/office/officeart/2005/8/layout/hProcess6"/>
    <dgm:cxn modelId="{5C7196DB-D600-45C6-9C55-2CEEB46F21E1}" type="presParOf" srcId="{596D0C8D-4393-47F8-9312-6DE5854156C6}" destId="{8EF8AB41-E901-453B-AACE-2AB9910483CD}" srcOrd="0" destOrd="0" presId="urn:microsoft.com/office/officeart/2005/8/layout/hProcess6"/>
    <dgm:cxn modelId="{AE63865C-2AB4-478C-B3FD-1993D71355E5}" type="presParOf" srcId="{596D0C8D-4393-47F8-9312-6DE5854156C6}" destId="{A1B38E7A-533C-4A07-B1D3-242255F11EC0}" srcOrd="1" destOrd="0" presId="urn:microsoft.com/office/officeart/2005/8/layout/hProcess6"/>
    <dgm:cxn modelId="{86F646CC-ACC8-4E29-9FE0-77746BAB46CB}" type="presParOf" srcId="{596D0C8D-4393-47F8-9312-6DE5854156C6}" destId="{AA0E1E0A-7C47-4BAB-BDB6-2316A6571AD7}" srcOrd="2" destOrd="0" presId="urn:microsoft.com/office/officeart/2005/8/layout/hProcess6"/>
    <dgm:cxn modelId="{D7F087E1-5C9A-4A1B-A66C-105ACB7D6636}" type="presParOf" srcId="{596D0C8D-4393-47F8-9312-6DE5854156C6}" destId="{88E83C03-EFCA-4876-A0FF-74A69BEA4756}" srcOrd="3" destOrd="0" presId="urn:microsoft.com/office/officeart/2005/8/layout/hProcess6"/>
    <dgm:cxn modelId="{7BA4AE5A-12BE-4CBF-9B86-E363B5F39A58}" type="presParOf" srcId="{6559622B-5943-476C-AD0B-5D3E8FFAC97E}" destId="{11FE998F-8030-46F8-8D6C-91456B40BDB3}" srcOrd="3" destOrd="0" presId="urn:microsoft.com/office/officeart/2005/8/layout/hProcess6"/>
    <dgm:cxn modelId="{858AD48C-3244-4344-9E2B-672DA75E86A3}" type="presParOf" srcId="{6559622B-5943-476C-AD0B-5D3E8FFAC97E}" destId="{64543FEB-7AE2-4E44-8851-9B9558D50324}" srcOrd="4" destOrd="0" presId="urn:microsoft.com/office/officeart/2005/8/layout/hProcess6"/>
    <dgm:cxn modelId="{C7BD3BE6-BF95-4D40-8178-29E1E5AE97C6}" type="presParOf" srcId="{64543FEB-7AE2-4E44-8851-9B9558D50324}" destId="{63C19AEE-43F0-4047-BE37-78E943E2572D}" srcOrd="0" destOrd="0" presId="urn:microsoft.com/office/officeart/2005/8/layout/hProcess6"/>
    <dgm:cxn modelId="{25870A0F-6D48-4B16-8B14-4DF4C6AB7F78}" type="presParOf" srcId="{64543FEB-7AE2-4E44-8851-9B9558D50324}" destId="{6571104A-6C57-4A16-8571-A3CDB61EEFA7}" srcOrd="1" destOrd="0" presId="urn:microsoft.com/office/officeart/2005/8/layout/hProcess6"/>
    <dgm:cxn modelId="{E738C4C9-74F7-40E8-B5DE-013E2D987AA2}" type="presParOf" srcId="{64543FEB-7AE2-4E44-8851-9B9558D50324}" destId="{4CA382F4-A93F-4F59-A5FF-24176ED5A6EE}" srcOrd="2" destOrd="0" presId="urn:microsoft.com/office/officeart/2005/8/layout/hProcess6"/>
    <dgm:cxn modelId="{23FE2B4D-9847-4744-A421-B84C6765153E}" type="presParOf" srcId="{64543FEB-7AE2-4E44-8851-9B9558D50324}" destId="{95CA38F4-EF90-4509-ADAC-77ED19F800E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87F7F0-A2CE-495B-82FE-631BFEFA2833}" type="doc">
      <dgm:prSet loTypeId="urn:microsoft.com/office/officeart/2005/8/layout/hChevron3" loCatId="process" qsTypeId="urn:microsoft.com/office/officeart/2005/8/quickstyle/simple1" qsCatId="simple" csTypeId="urn:microsoft.com/office/officeart/2005/8/colors/colorful1" csCatId="colorful" phldr="1"/>
      <dgm:spPr/>
      <dgm:t>
        <a:bodyPr/>
        <a:lstStyle/>
        <a:p>
          <a:endParaRPr lang="en-US"/>
        </a:p>
      </dgm:t>
    </dgm:pt>
    <dgm:pt modelId="{C939B41F-2325-4E2D-B58D-027DA05D5E77}">
      <dgm:prSet phldrT="[Text]" phldr="0"/>
      <dgm:spPr/>
      <dgm:t>
        <a:bodyPr/>
        <a:lstStyle/>
        <a:p>
          <a:pPr rtl="0"/>
          <a:r>
            <a:rPr lang="en-US">
              <a:latin typeface="Calibri Light" panose="020F0302020204030204"/>
            </a:rPr>
            <a:t>Bert</a:t>
          </a:r>
        </a:p>
      </dgm:t>
    </dgm:pt>
    <dgm:pt modelId="{0BF44A49-1755-439C-A390-06F4EA57BE2C}" type="parTrans" cxnId="{F074DF50-0D36-43A2-9D6A-6F6EF897EF82}">
      <dgm:prSet/>
      <dgm:spPr/>
      <dgm:t>
        <a:bodyPr/>
        <a:lstStyle/>
        <a:p>
          <a:endParaRPr lang="en-US"/>
        </a:p>
      </dgm:t>
    </dgm:pt>
    <dgm:pt modelId="{99478082-95D4-49B1-802C-81601B909E05}" type="sibTrans" cxnId="{F074DF50-0D36-43A2-9D6A-6F6EF897EF82}">
      <dgm:prSet/>
      <dgm:spPr/>
      <dgm:t>
        <a:bodyPr/>
        <a:lstStyle/>
        <a:p>
          <a:endParaRPr lang="en-US"/>
        </a:p>
      </dgm:t>
    </dgm:pt>
    <dgm:pt modelId="{38954174-632D-4E28-8BE3-C8DBB80125E3}">
      <dgm:prSet phldrT="[Text]" phldr="0"/>
      <dgm:spPr/>
      <dgm:t>
        <a:bodyPr/>
        <a:lstStyle/>
        <a:p>
          <a:pPr rtl="0"/>
          <a:r>
            <a:rPr lang="en-US">
              <a:latin typeface="Calibri Light" panose="020F0302020204030204"/>
            </a:rPr>
            <a:t>Developed</a:t>
          </a:r>
          <a:r>
            <a:rPr lang="en-US"/>
            <a:t> by Google</a:t>
          </a:r>
        </a:p>
      </dgm:t>
    </dgm:pt>
    <dgm:pt modelId="{9B3A502B-8F86-43C8-9E7F-02C8E89CFCD6}" type="parTrans" cxnId="{8044EA63-5FE8-44C7-B0CF-2CF86699C055}">
      <dgm:prSet/>
      <dgm:spPr/>
      <dgm:t>
        <a:bodyPr/>
        <a:lstStyle/>
        <a:p>
          <a:endParaRPr lang="en-US"/>
        </a:p>
      </dgm:t>
    </dgm:pt>
    <dgm:pt modelId="{089137D8-0669-4FAF-BCE3-330975C663DC}" type="sibTrans" cxnId="{8044EA63-5FE8-44C7-B0CF-2CF86699C055}">
      <dgm:prSet/>
      <dgm:spPr/>
      <dgm:t>
        <a:bodyPr/>
        <a:lstStyle/>
        <a:p>
          <a:endParaRPr lang="en-US"/>
        </a:p>
      </dgm:t>
    </dgm:pt>
    <dgm:pt modelId="{C546D1E5-1643-4ADA-8185-0EDFA58B18AD}">
      <dgm:prSet phldr="0"/>
      <dgm:spPr/>
      <dgm:t>
        <a:bodyPr/>
        <a:lstStyle/>
        <a:p>
          <a:pPr rtl="0"/>
          <a:r>
            <a:rPr lang="en-US">
              <a:latin typeface="Calibri Light" panose="020F0302020204030204"/>
            </a:rPr>
            <a:t>Pre-trained </a:t>
          </a:r>
          <a:r>
            <a:rPr lang="en-US"/>
            <a:t>deep learning model</a:t>
          </a:r>
          <a:r>
            <a:rPr lang="en-US">
              <a:latin typeface="Calibri Light" panose="020F0302020204030204"/>
            </a:rPr>
            <a:t> </a:t>
          </a:r>
        </a:p>
      </dgm:t>
    </dgm:pt>
    <dgm:pt modelId="{6F1E41BA-A5C2-428F-9E02-10EEE44D28C2}" type="parTrans" cxnId="{D1827F56-FD5F-42B3-B5DA-67EF2B9E64BD}">
      <dgm:prSet/>
      <dgm:spPr/>
      <dgm:t>
        <a:bodyPr/>
        <a:lstStyle/>
        <a:p>
          <a:endParaRPr lang="en-US"/>
        </a:p>
      </dgm:t>
    </dgm:pt>
    <dgm:pt modelId="{AAC37BE7-64BE-4154-8B01-C01628B625E7}" type="sibTrans" cxnId="{D1827F56-FD5F-42B3-B5DA-67EF2B9E64BD}">
      <dgm:prSet/>
      <dgm:spPr/>
      <dgm:t>
        <a:bodyPr/>
        <a:lstStyle/>
        <a:p>
          <a:endParaRPr lang="en-US"/>
        </a:p>
      </dgm:t>
    </dgm:pt>
    <dgm:pt modelId="{97A2C915-6FE9-4B1C-A98D-56A33B329414}">
      <dgm:prSet phldr="0"/>
      <dgm:spPr/>
      <dgm:t>
        <a:bodyPr/>
        <a:lstStyle/>
        <a:p>
          <a:pPr rtl="0"/>
          <a:r>
            <a:rPr lang="en-US">
              <a:latin typeface="Calibri Light" panose="020F0302020204030204"/>
            </a:rPr>
            <a:t>Used for natural</a:t>
          </a:r>
          <a:r>
            <a:rPr lang="en-US"/>
            <a:t> language processing (NLP) tasks</a:t>
          </a:r>
          <a:endParaRPr lang="en-US">
            <a:latin typeface="Calibri Light" panose="020F0302020204030204"/>
          </a:endParaRPr>
        </a:p>
      </dgm:t>
    </dgm:pt>
    <dgm:pt modelId="{D81AB343-70B8-4707-A69A-5639EDB8F22A}" type="parTrans" cxnId="{E5D594EB-C94A-4632-8AB5-F4032DC2FEAC}">
      <dgm:prSet/>
      <dgm:spPr/>
      <dgm:t>
        <a:bodyPr/>
        <a:lstStyle/>
        <a:p>
          <a:endParaRPr lang="en-US"/>
        </a:p>
      </dgm:t>
    </dgm:pt>
    <dgm:pt modelId="{F34B3ABE-3C8B-4E1F-A6A9-90783BB34E62}" type="sibTrans" cxnId="{E5D594EB-C94A-4632-8AB5-F4032DC2FEAC}">
      <dgm:prSet/>
      <dgm:spPr/>
      <dgm:t>
        <a:bodyPr/>
        <a:lstStyle/>
        <a:p>
          <a:endParaRPr lang="en-US"/>
        </a:p>
      </dgm:t>
    </dgm:pt>
    <dgm:pt modelId="{05887EEF-B9D6-470E-8AA4-5FC9834DEFBB}">
      <dgm:prSet phldr="0"/>
      <dgm:spPr/>
      <dgm:t>
        <a:bodyPr/>
        <a:lstStyle/>
        <a:p>
          <a:pPr rtl="0"/>
          <a:r>
            <a:rPr lang="en-US"/>
            <a:t>Hugging Face</a:t>
          </a:r>
          <a:endParaRPr lang="en-US">
            <a:latin typeface="Calibri Light" panose="020F0302020204030204"/>
          </a:endParaRPr>
        </a:p>
      </dgm:t>
    </dgm:pt>
    <dgm:pt modelId="{492AC497-75D6-4107-A2C0-CF470DD17B40}" type="parTrans" cxnId="{C445D188-93A5-4BA3-AC5D-D339D428FD0E}">
      <dgm:prSet/>
      <dgm:spPr/>
      <dgm:t>
        <a:bodyPr/>
        <a:lstStyle/>
        <a:p>
          <a:endParaRPr lang="en-US"/>
        </a:p>
      </dgm:t>
    </dgm:pt>
    <dgm:pt modelId="{6D5CC806-A1FA-450E-B683-299BF255E4F6}" type="sibTrans" cxnId="{C445D188-93A5-4BA3-AC5D-D339D428FD0E}">
      <dgm:prSet/>
      <dgm:spPr/>
      <dgm:t>
        <a:bodyPr/>
        <a:lstStyle/>
        <a:p>
          <a:endParaRPr lang="en-US"/>
        </a:p>
      </dgm:t>
    </dgm:pt>
    <dgm:pt modelId="{4871B6FC-B7F7-4D1C-B644-C43508AABDED}">
      <dgm:prSet phldr="0"/>
      <dgm:spPr/>
      <dgm:t>
        <a:bodyPr/>
        <a:lstStyle/>
        <a:p>
          <a:r>
            <a:rPr lang="en-US">
              <a:latin typeface="Calibri Light" panose="020F0302020204030204"/>
            </a:rPr>
            <a:t>Platform</a:t>
          </a:r>
        </a:p>
      </dgm:t>
    </dgm:pt>
    <dgm:pt modelId="{866EA254-56B0-445D-9830-0F4D8A34E63A}" type="parTrans" cxnId="{FFE03E67-0455-4146-A930-E62B87F40AD5}">
      <dgm:prSet/>
      <dgm:spPr/>
      <dgm:t>
        <a:bodyPr/>
        <a:lstStyle/>
        <a:p>
          <a:endParaRPr lang="en-US"/>
        </a:p>
      </dgm:t>
    </dgm:pt>
    <dgm:pt modelId="{50725635-2F43-45E7-A3F4-5B4FE368A354}" type="sibTrans" cxnId="{FFE03E67-0455-4146-A930-E62B87F40AD5}">
      <dgm:prSet/>
      <dgm:spPr/>
      <dgm:t>
        <a:bodyPr/>
        <a:lstStyle/>
        <a:p>
          <a:endParaRPr lang="en-US"/>
        </a:p>
      </dgm:t>
    </dgm:pt>
    <dgm:pt modelId="{BFD7B146-2E02-4760-AD65-EECBB30AC7D1}">
      <dgm:prSet phldr="0"/>
      <dgm:spPr/>
      <dgm:t>
        <a:bodyPr/>
        <a:lstStyle/>
        <a:p>
          <a:pPr rtl="0"/>
          <a:r>
            <a:rPr lang="en-US">
              <a:latin typeface="Calibri Light" panose="020F0302020204030204"/>
            </a:rPr>
            <a:t>Create</a:t>
          </a:r>
          <a:r>
            <a:rPr lang="en-US"/>
            <a:t> and </a:t>
          </a:r>
          <a:r>
            <a:rPr lang="en-US">
              <a:latin typeface="Calibri Light" panose="020F0302020204030204"/>
            </a:rPr>
            <a:t>share</a:t>
          </a:r>
          <a:r>
            <a:rPr lang="en-US"/>
            <a:t> pre-trained NLP models</a:t>
          </a:r>
          <a:endParaRPr lang="en-US">
            <a:latin typeface="Calibri Light" panose="020F0302020204030204"/>
          </a:endParaRPr>
        </a:p>
      </dgm:t>
    </dgm:pt>
    <dgm:pt modelId="{A9156C3A-0627-4DC6-8141-1403ACE0C3D0}" type="parTrans" cxnId="{EE8A940D-AEE5-43F8-BEFF-FE53FCF3D612}">
      <dgm:prSet/>
      <dgm:spPr/>
      <dgm:t>
        <a:bodyPr/>
        <a:lstStyle/>
        <a:p>
          <a:endParaRPr lang="en-US"/>
        </a:p>
      </dgm:t>
    </dgm:pt>
    <dgm:pt modelId="{1E6C544C-4B64-4C8C-8C8B-550461A55BC4}" type="sibTrans" cxnId="{EE8A940D-AEE5-43F8-BEFF-FE53FCF3D612}">
      <dgm:prSet/>
      <dgm:spPr/>
      <dgm:t>
        <a:bodyPr/>
        <a:lstStyle/>
        <a:p>
          <a:endParaRPr lang="en-US"/>
        </a:p>
      </dgm:t>
    </dgm:pt>
    <dgm:pt modelId="{567A1A1B-A780-4138-AD0B-26ABB7076454}">
      <dgm:prSet phldr="0"/>
      <dgm:spPr/>
      <dgm:t>
        <a:bodyPr/>
        <a:lstStyle/>
        <a:p>
          <a:pPr rtl="0"/>
          <a:r>
            <a:rPr lang="en-US"/>
            <a:t>Hugging Face Transformers library </a:t>
          </a:r>
          <a:r>
            <a:rPr lang="en-US">
              <a:latin typeface="Calibri Light" panose="020F0302020204030204"/>
            </a:rPr>
            <a:t>contains</a:t>
          </a:r>
          <a:r>
            <a:rPr lang="en-US"/>
            <a:t> pre-trained BERT models</a:t>
          </a:r>
          <a:endParaRPr lang="en-US">
            <a:latin typeface="Calibri Light" panose="020F0302020204030204"/>
          </a:endParaRPr>
        </a:p>
      </dgm:t>
    </dgm:pt>
    <dgm:pt modelId="{88BD3AB8-974E-45DC-B9B3-0961A6447714}" type="parTrans" cxnId="{282C8686-90A4-402A-A5BD-1F1C51C03812}">
      <dgm:prSet/>
      <dgm:spPr/>
      <dgm:t>
        <a:bodyPr/>
        <a:lstStyle/>
        <a:p>
          <a:endParaRPr lang="en-US"/>
        </a:p>
      </dgm:t>
    </dgm:pt>
    <dgm:pt modelId="{EEEF4083-4AB1-4A85-91E6-744E6913F2F9}" type="sibTrans" cxnId="{282C8686-90A4-402A-A5BD-1F1C51C03812}">
      <dgm:prSet/>
      <dgm:spPr/>
      <dgm:t>
        <a:bodyPr/>
        <a:lstStyle/>
        <a:p>
          <a:endParaRPr lang="en-US"/>
        </a:p>
      </dgm:t>
    </dgm:pt>
    <dgm:pt modelId="{82F94880-AB0F-4579-B8B2-60A9F3887724}">
      <dgm:prSet phldr="0"/>
      <dgm:spPr/>
      <dgm:t>
        <a:bodyPr/>
        <a:lstStyle/>
        <a:p>
          <a:pPr rtl="0"/>
          <a:r>
            <a:rPr lang="en-US">
              <a:latin typeface="Calibri Light" panose="020F0302020204030204"/>
            </a:rPr>
            <a:t> The models are used for</a:t>
          </a:r>
          <a:r>
            <a:rPr lang="en-US"/>
            <a:t> fine-tuned for various NLP tasks</a:t>
          </a:r>
          <a:r>
            <a:rPr lang="en-US">
              <a:latin typeface="Calibri Light" panose="020F0302020204030204"/>
            </a:rPr>
            <a:t>.</a:t>
          </a:r>
        </a:p>
      </dgm:t>
    </dgm:pt>
    <dgm:pt modelId="{B5C0C7BD-412A-4D2D-89E9-D4087224DBD4}" type="parTrans" cxnId="{92C9EC0C-6875-49C4-9277-200B004374A4}">
      <dgm:prSet/>
      <dgm:spPr/>
      <dgm:t>
        <a:bodyPr/>
        <a:lstStyle/>
        <a:p>
          <a:endParaRPr lang="en-US"/>
        </a:p>
      </dgm:t>
    </dgm:pt>
    <dgm:pt modelId="{1291536B-26C4-4F9E-AA8F-104D0BD994F4}" type="sibTrans" cxnId="{92C9EC0C-6875-49C4-9277-200B004374A4}">
      <dgm:prSet/>
      <dgm:spPr/>
      <dgm:t>
        <a:bodyPr/>
        <a:lstStyle/>
        <a:p>
          <a:endParaRPr lang="en-US"/>
        </a:p>
      </dgm:t>
    </dgm:pt>
    <dgm:pt modelId="{9C5ACEDF-89C8-4425-BF20-4FFFB4709C1A}">
      <dgm:prSet phldr="0"/>
      <dgm:spPr/>
      <dgm:t>
        <a:bodyPr/>
        <a:lstStyle/>
        <a:p>
          <a:r>
            <a:rPr lang="en-US">
              <a:latin typeface="Calibri Light" panose="020F0302020204030204"/>
            </a:rPr>
            <a:t> NLP:</a:t>
          </a:r>
          <a:r>
            <a:rPr lang="en-US"/>
            <a:t> </a:t>
          </a:r>
          <a:r>
            <a:rPr lang="en-US">
              <a:latin typeface="Calibri Light" panose="020F0302020204030204"/>
            </a:rPr>
            <a:t>Text</a:t>
          </a:r>
          <a:r>
            <a:rPr lang="en-US"/>
            <a:t> classification, </a:t>
          </a:r>
          <a:r>
            <a:rPr lang="en-US">
              <a:latin typeface="Calibri Light" panose="020F0302020204030204"/>
            </a:rPr>
            <a:t>Sentiment</a:t>
          </a:r>
          <a:r>
            <a:rPr lang="en-US"/>
            <a:t> analysis</a:t>
          </a:r>
        </a:p>
      </dgm:t>
    </dgm:pt>
    <dgm:pt modelId="{94D6B071-FF70-4D3F-B70B-5F7C1C440C16}" type="parTrans" cxnId="{47F877E2-ADA5-45DB-A9CB-857C117A9EC0}">
      <dgm:prSet/>
      <dgm:spPr/>
      <dgm:t>
        <a:bodyPr/>
        <a:lstStyle/>
        <a:p>
          <a:endParaRPr lang="en-US"/>
        </a:p>
      </dgm:t>
    </dgm:pt>
    <dgm:pt modelId="{E4213767-098C-4042-8C99-8AC0FDDDFA68}" type="sibTrans" cxnId="{47F877E2-ADA5-45DB-A9CB-857C117A9EC0}">
      <dgm:prSet/>
      <dgm:spPr/>
      <dgm:t>
        <a:bodyPr/>
        <a:lstStyle/>
        <a:p>
          <a:endParaRPr lang="en-US"/>
        </a:p>
      </dgm:t>
    </dgm:pt>
    <dgm:pt modelId="{07DD52A0-FE8E-4143-AE03-8AF2F1B8370B}">
      <dgm:prSet phldr="0"/>
      <dgm:spPr/>
      <dgm:t>
        <a:bodyPr/>
        <a:lstStyle/>
        <a:p>
          <a:r>
            <a:rPr lang="en-US"/>
            <a:t>Bidirectional Encoder Representations from Transformers</a:t>
          </a:r>
        </a:p>
      </dgm:t>
    </dgm:pt>
    <dgm:pt modelId="{8F95B22E-DB63-47E9-A743-4807B208B8F2}" type="parTrans" cxnId="{D1B2479D-6694-BC4E-A834-7117564571F4}">
      <dgm:prSet/>
      <dgm:spPr/>
      <dgm:t>
        <a:bodyPr/>
        <a:lstStyle/>
        <a:p>
          <a:endParaRPr lang="en-US"/>
        </a:p>
      </dgm:t>
    </dgm:pt>
    <dgm:pt modelId="{219A54CB-B07B-411A-8ED1-FFE2C5E9BF1B}" type="sibTrans" cxnId="{D1B2479D-6694-BC4E-A834-7117564571F4}">
      <dgm:prSet/>
      <dgm:spPr/>
      <dgm:t>
        <a:bodyPr/>
        <a:lstStyle/>
        <a:p>
          <a:endParaRPr lang="en-US"/>
        </a:p>
      </dgm:t>
    </dgm:pt>
    <dgm:pt modelId="{79CCD59D-349E-4E93-9B4B-F6E479858191}" type="pres">
      <dgm:prSet presAssocID="{5887F7F0-A2CE-495B-82FE-631BFEFA2833}" presName="Name0" presStyleCnt="0">
        <dgm:presLayoutVars>
          <dgm:dir/>
          <dgm:resizeHandles val="exact"/>
        </dgm:presLayoutVars>
      </dgm:prSet>
      <dgm:spPr/>
    </dgm:pt>
    <dgm:pt modelId="{65CF29D2-9F26-4850-B844-98166FBAFFFF}" type="pres">
      <dgm:prSet presAssocID="{C939B41F-2325-4E2D-B58D-027DA05D5E77}" presName="parAndChTx" presStyleLbl="node1" presStyleIdx="0" presStyleCnt="2">
        <dgm:presLayoutVars>
          <dgm:bulletEnabled val="1"/>
        </dgm:presLayoutVars>
      </dgm:prSet>
      <dgm:spPr/>
    </dgm:pt>
    <dgm:pt modelId="{5C26198B-F0CE-44D8-82B6-14AB8A4DFD22}" type="pres">
      <dgm:prSet presAssocID="{99478082-95D4-49B1-802C-81601B909E05}" presName="parAndChSpace" presStyleCnt="0"/>
      <dgm:spPr/>
    </dgm:pt>
    <dgm:pt modelId="{EC2329DB-0B4D-4ADA-B01F-D1EF80CBE566}" type="pres">
      <dgm:prSet presAssocID="{05887EEF-B9D6-470E-8AA4-5FC9834DEFBB}" presName="parAndChTx" presStyleLbl="node1" presStyleIdx="1" presStyleCnt="2">
        <dgm:presLayoutVars>
          <dgm:bulletEnabled val="1"/>
        </dgm:presLayoutVars>
      </dgm:prSet>
      <dgm:spPr/>
    </dgm:pt>
  </dgm:ptLst>
  <dgm:cxnLst>
    <dgm:cxn modelId="{92C9EC0C-6875-49C4-9277-200B004374A4}" srcId="{05887EEF-B9D6-470E-8AA4-5FC9834DEFBB}" destId="{82F94880-AB0F-4579-B8B2-60A9F3887724}" srcOrd="3" destOrd="0" parTransId="{B5C0C7BD-412A-4D2D-89E9-D4087224DBD4}" sibTransId="{1291536B-26C4-4F9E-AA8F-104D0BD994F4}"/>
    <dgm:cxn modelId="{EE8A940D-AEE5-43F8-BEFF-FE53FCF3D612}" srcId="{05887EEF-B9D6-470E-8AA4-5FC9834DEFBB}" destId="{BFD7B146-2E02-4760-AD65-EECBB30AC7D1}" srcOrd="1" destOrd="0" parTransId="{A9156C3A-0627-4DC6-8141-1403ACE0C3D0}" sibTransId="{1E6C544C-4B64-4C8C-8C8B-550461A55BC4}"/>
    <dgm:cxn modelId="{213FF70D-3A1E-5847-AC3C-D578CB36EE29}" type="presOf" srcId="{97A2C915-6FE9-4B1C-A98D-56A33B329414}" destId="{65CF29D2-9F26-4850-B844-98166FBAFFFF}" srcOrd="0" destOrd="4" presId="urn:microsoft.com/office/officeart/2005/8/layout/hChevron3"/>
    <dgm:cxn modelId="{266BC82F-EE12-6241-92D5-2D597C09041A}" type="presOf" srcId="{38954174-632D-4E28-8BE3-C8DBB80125E3}" destId="{65CF29D2-9F26-4850-B844-98166FBAFFFF}" srcOrd="0" destOrd="2" presId="urn:microsoft.com/office/officeart/2005/8/layout/hChevron3"/>
    <dgm:cxn modelId="{A2972D33-CC80-184B-ACF9-ED9789BFF799}" type="presOf" srcId="{9C5ACEDF-89C8-4425-BF20-4FFFB4709C1A}" destId="{EC2329DB-0B4D-4ADA-B01F-D1EF80CBE566}" srcOrd="0" destOrd="5" presId="urn:microsoft.com/office/officeart/2005/8/layout/hChevron3"/>
    <dgm:cxn modelId="{8044EA63-5FE8-44C7-B0CF-2CF86699C055}" srcId="{C939B41F-2325-4E2D-B58D-027DA05D5E77}" destId="{38954174-632D-4E28-8BE3-C8DBB80125E3}" srcOrd="1" destOrd="0" parTransId="{9B3A502B-8F86-43C8-9E7F-02C8E89CFCD6}" sibTransId="{089137D8-0669-4FAF-BCE3-330975C663DC}"/>
    <dgm:cxn modelId="{FFE03E67-0455-4146-A930-E62B87F40AD5}" srcId="{05887EEF-B9D6-470E-8AA4-5FC9834DEFBB}" destId="{4871B6FC-B7F7-4D1C-B644-C43508AABDED}" srcOrd="0" destOrd="0" parTransId="{866EA254-56B0-445D-9830-0F4D8A34E63A}" sibTransId="{50725635-2F43-45E7-A3F4-5B4FE368A354}"/>
    <dgm:cxn modelId="{F074DF50-0D36-43A2-9D6A-6F6EF897EF82}" srcId="{5887F7F0-A2CE-495B-82FE-631BFEFA2833}" destId="{C939B41F-2325-4E2D-B58D-027DA05D5E77}" srcOrd="0" destOrd="0" parTransId="{0BF44A49-1755-439C-A390-06F4EA57BE2C}" sibTransId="{99478082-95D4-49B1-802C-81601B909E05}"/>
    <dgm:cxn modelId="{834B5E74-B3A7-F649-BC1B-AC98C31ED8B5}" type="presOf" srcId="{07DD52A0-FE8E-4143-AE03-8AF2F1B8370B}" destId="{65CF29D2-9F26-4850-B844-98166FBAFFFF}" srcOrd="0" destOrd="1" presId="urn:microsoft.com/office/officeart/2005/8/layout/hChevron3"/>
    <dgm:cxn modelId="{D1827F56-FD5F-42B3-B5DA-67EF2B9E64BD}" srcId="{C939B41F-2325-4E2D-B58D-027DA05D5E77}" destId="{C546D1E5-1643-4ADA-8185-0EDFA58B18AD}" srcOrd="2" destOrd="0" parTransId="{6F1E41BA-A5C2-428F-9E02-10EEE44D28C2}" sibTransId="{AAC37BE7-64BE-4154-8B01-C01628B625E7}"/>
    <dgm:cxn modelId="{7E8DC659-02C2-7643-802B-8D746F921196}" type="presOf" srcId="{C546D1E5-1643-4ADA-8185-0EDFA58B18AD}" destId="{65CF29D2-9F26-4850-B844-98166FBAFFFF}" srcOrd="0" destOrd="3" presId="urn:microsoft.com/office/officeart/2005/8/layout/hChevron3"/>
    <dgm:cxn modelId="{282C8686-90A4-402A-A5BD-1F1C51C03812}" srcId="{05887EEF-B9D6-470E-8AA4-5FC9834DEFBB}" destId="{567A1A1B-A780-4138-AD0B-26ABB7076454}" srcOrd="2" destOrd="0" parTransId="{88BD3AB8-974E-45DC-B9B3-0961A6447714}" sibTransId="{EEEF4083-4AB1-4A85-91E6-744E6913F2F9}"/>
    <dgm:cxn modelId="{C445D188-93A5-4BA3-AC5D-D339D428FD0E}" srcId="{5887F7F0-A2CE-495B-82FE-631BFEFA2833}" destId="{05887EEF-B9D6-470E-8AA4-5FC9834DEFBB}" srcOrd="1" destOrd="0" parTransId="{492AC497-75D6-4107-A2C0-CF470DD17B40}" sibTransId="{6D5CC806-A1FA-450E-B683-299BF255E4F6}"/>
    <dgm:cxn modelId="{42DF0C93-6B64-664A-92E7-BDD581F4C064}" type="presOf" srcId="{05887EEF-B9D6-470E-8AA4-5FC9834DEFBB}" destId="{EC2329DB-0B4D-4ADA-B01F-D1EF80CBE566}" srcOrd="0" destOrd="0" presId="urn:microsoft.com/office/officeart/2005/8/layout/hChevron3"/>
    <dgm:cxn modelId="{D1B2479D-6694-BC4E-A834-7117564571F4}" srcId="{C939B41F-2325-4E2D-B58D-027DA05D5E77}" destId="{07DD52A0-FE8E-4143-AE03-8AF2F1B8370B}" srcOrd="0" destOrd="0" parTransId="{8F95B22E-DB63-47E9-A743-4807B208B8F2}" sibTransId="{219A54CB-B07B-411A-8ED1-FFE2C5E9BF1B}"/>
    <dgm:cxn modelId="{306A4A9D-1069-4E44-A346-47C226FBA6C1}" type="presOf" srcId="{82F94880-AB0F-4579-B8B2-60A9F3887724}" destId="{EC2329DB-0B4D-4ADA-B01F-D1EF80CBE566}" srcOrd="0" destOrd="4" presId="urn:microsoft.com/office/officeart/2005/8/layout/hChevron3"/>
    <dgm:cxn modelId="{E6CD7CB9-EC79-AE4D-95A5-CCB56B55E9A3}" type="presOf" srcId="{C939B41F-2325-4E2D-B58D-027DA05D5E77}" destId="{65CF29D2-9F26-4850-B844-98166FBAFFFF}" srcOrd="0" destOrd="0" presId="urn:microsoft.com/office/officeart/2005/8/layout/hChevron3"/>
    <dgm:cxn modelId="{4145E4DA-DE9D-6F4E-880C-11B1AC9CA4E0}" type="presOf" srcId="{4871B6FC-B7F7-4D1C-B644-C43508AABDED}" destId="{EC2329DB-0B4D-4ADA-B01F-D1EF80CBE566}" srcOrd="0" destOrd="1" presId="urn:microsoft.com/office/officeart/2005/8/layout/hChevron3"/>
    <dgm:cxn modelId="{0318BFE0-AC72-E443-AAC2-ACB43612110C}" type="presOf" srcId="{BFD7B146-2E02-4760-AD65-EECBB30AC7D1}" destId="{EC2329DB-0B4D-4ADA-B01F-D1EF80CBE566}" srcOrd="0" destOrd="2" presId="urn:microsoft.com/office/officeart/2005/8/layout/hChevron3"/>
    <dgm:cxn modelId="{98040CE1-05C7-4FF2-B687-59858A939858}" type="presOf" srcId="{5887F7F0-A2CE-495B-82FE-631BFEFA2833}" destId="{79CCD59D-349E-4E93-9B4B-F6E479858191}" srcOrd="0" destOrd="0" presId="urn:microsoft.com/office/officeart/2005/8/layout/hChevron3"/>
    <dgm:cxn modelId="{47F877E2-ADA5-45DB-A9CB-857C117A9EC0}" srcId="{05887EEF-B9D6-470E-8AA4-5FC9834DEFBB}" destId="{9C5ACEDF-89C8-4425-BF20-4FFFB4709C1A}" srcOrd="4" destOrd="0" parTransId="{94D6B071-FF70-4D3F-B70B-5F7C1C440C16}" sibTransId="{E4213767-098C-4042-8C99-8AC0FDDDFA68}"/>
    <dgm:cxn modelId="{E5D594EB-C94A-4632-8AB5-F4032DC2FEAC}" srcId="{C939B41F-2325-4E2D-B58D-027DA05D5E77}" destId="{97A2C915-6FE9-4B1C-A98D-56A33B329414}" srcOrd="3" destOrd="0" parTransId="{D81AB343-70B8-4707-A69A-5639EDB8F22A}" sibTransId="{F34B3ABE-3C8B-4E1F-A6A9-90783BB34E62}"/>
    <dgm:cxn modelId="{CDF380FE-05FF-C84A-BD5A-E58ED997118F}" type="presOf" srcId="{567A1A1B-A780-4138-AD0B-26ABB7076454}" destId="{EC2329DB-0B4D-4ADA-B01F-D1EF80CBE566}" srcOrd="0" destOrd="3" presId="urn:microsoft.com/office/officeart/2005/8/layout/hChevron3"/>
    <dgm:cxn modelId="{0C8DA2D1-B104-3E48-B84C-1A3C652BE3E9}" type="presParOf" srcId="{79CCD59D-349E-4E93-9B4B-F6E479858191}" destId="{65CF29D2-9F26-4850-B844-98166FBAFFFF}" srcOrd="0" destOrd="0" presId="urn:microsoft.com/office/officeart/2005/8/layout/hChevron3"/>
    <dgm:cxn modelId="{476D5404-D140-9843-BEDD-DEF7FF0C9689}" type="presParOf" srcId="{79CCD59D-349E-4E93-9B4B-F6E479858191}" destId="{5C26198B-F0CE-44D8-82B6-14AB8A4DFD22}" srcOrd="1" destOrd="0" presId="urn:microsoft.com/office/officeart/2005/8/layout/hChevron3"/>
    <dgm:cxn modelId="{CACE463C-E790-6243-9CA7-258FF03A2509}" type="presParOf" srcId="{79CCD59D-349E-4E93-9B4B-F6E479858191}" destId="{EC2329DB-0B4D-4ADA-B01F-D1EF80CBE566}" srcOrd="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2B2B7-87E9-4B11-881D-0BE6575A2C40}">
      <dsp:nvSpPr>
        <dsp:cNvPr id="0" name=""/>
        <dsp:cNvSpPr/>
      </dsp:nvSpPr>
      <dsp:spPr>
        <a:xfrm>
          <a:off x="1451223" y="2789"/>
          <a:ext cx="1786681" cy="178668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Read 1625 hotel files over 5 cities line by line</a:t>
          </a:r>
          <a:endParaRPr lang="en-US" sz="1800" kern="1200"/>
        </a:p>
      </dsp:txBody>
      <dsp:txXfrm>
        <a:off x="1712876" y="264442"/>
        <a:ext cx="1263375" cy="1263375"/>
      </dsp:txXfrm>
    </dsp:sp>
    <dsp:sp modelId="{ED0FD7DB-20AA-4313-BE91-B14EA4E6A464}">
      <dsp:nvSpPr>
        <dsp:cNvPr id="0" name=""/>
        <dsp:cNvSpPr/>
      </dsp:nvSpPr>
      <dsp:spPr>
        <a:xfrm>
          <a:off x="1826426" y="1934549"/>
          <a:ext cx="1036275" cy="1036275"/>
        </a:xfrm>
        <a:prstGeom prst="mathPlus">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963784" y="2330821"/>
        <a:ext cx="761559" cy="243731"/>
      </dsp:txXfrm>
    </dsp:sp>
    <dsp:sp modelId="{571461D5-65A9-4B5B-B7A2-E40651F419E7}">
      <dsp:nvSpPr>
        <dsp:cNvPr id="0" name=""/>
        <dsp:cNvSpPr/>
      </dsp:nvSpPr>
      <dsp:spPr>
        <a:xfrm>
          <a:off x="1451223" y="3115903"/>
          <a:ext cx="1786681" cy="178668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Separate out Date and text from each line</a:t>
          </a:r>
          <a:endParaRPr lang="en-US" sz="1800" kern="1200"/>
        </a:p>
      </dsp:txBody>
      <dsp:txXfrm>
        <a:off x="1712876" y="3377556"/>
        <a:ext cx="1263375" cy="1263375"/>
      </dsp:txXfrm>
    </dsp:sp>
    <dsp:sp modelId="{90F90273-E984-433F-81FE-A74F91C6BB50}">
      <dsp:nvSpPr>
        <dsp:cNvPr id="0" name=""/>
        <dsp:cNvSpPr/>
      </dsp:nvSpPr>
      <dsp:spPr>
        <a:xfrm>
          <a:off x="3505906" y="2120364"/>
          <a:ext cx="568164" cy="66464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505906" y="2253293"/>
        <a:ext cx="397715" cy="398787"/>
      </dsp:txXfrm>
    </dsp:sp>
    <dsp:sp modelId="{14A6E034-DD11-4B81-8399-FAF22ABA7A6D}">
      <dsp:nvSpPr>
        <dsp:cNvPr id="0" name=""/>
        <dsp:cNvSpPr/>
      </dsp:nvSpPr>
      <dsp:spPr>
        <a:xfrm>
          <a:off x="4309913" y="666005"/>
          <a:ext cx="3573363" cy="357336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rtl="0">
            <a:lnSpc>
              <a:spcPct val="90000"/>
            </a:lnSpc>
            <a:spcBef>
              <a:spcPct val="0"/>
            </a:spcBef>
            <a:spcAft>
              <a:spcPct val="35000"/>
            </a:spcAft>
            <a:buNone/>
          </a:pPr>
          <a:r>
            <a:rPr lang="en-US" sz="2600" kern="1200">
              <a:latin typeface="Calibri Light" panose="020F0302020204030204"/>
            </a:rPr>
            <a:t>Convert individual files to CSV's. Total: All hotel for each city – 5 CSV's + 1625 CSV's of individual hotels </a:t>
          </a:r>
          <a:endParaRPr lang="en-US" sz="2600" kern="1200"/>
        </a:p>
      </dsp:txBody>
      <dsp:txXfrm>
        <a:off x="4833220" y="1189312"/>
        <a:ext cx="2526749" cy="25267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5D407-3BE3-4734-A245-2209EBCE0C94}">
      <dsp:nvSpPr>
        <dsp:cNvPr id="0" name=""/>
        <dsp:cNvSpPr/>
      </dsp:nvSpPr>
      <dsp:spPr>
        <a:xfrm>
          <a:off x="0" y="4000844"/>
          <a:ext cx="6267450" cy="131316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rtl="0">
            <a:lnSpc>
              <a:spcPct val="90000"/>
            </a:lnSpc>
            <a:spcBef>
              <a:spcPct val="0"/>
            </a:spcBef>
            <a:spcAft>
              <a:spcPct val="35000"/>
            </a:spcAft>
            <a:buNone/>
          </a:pPr>
          <a:r>
            <a:rPr lang="en-US" sz="2300" kern="1200">
              <a:latin typeface="Calibri Light" panose="020F0302020204030204"/>
            </a:rPr>
            <a:t>Stemming (root form)</a:t>
          </a:r>
          <a:endParaRPr lang="en-US" sz="2300" kern="1200"/>
        </a:p>
      </dsp:txBody>
      <dsp:txXfrm>
        <a:off x="0" y="4000844"/>
        <a:ext cx="6267450" cy="709109"/>
      </dsp:txXfrm>
    </dsp:sp>
    <dsp:sp modelId="{FC945C55-D8CA-44B3-8F22-169262FBA61F}">
      <dsp:nvSpPr>
        <dsp:cNvPr id="0" name=""/>
        <dsp:cNvSpPr/>
      </dsp:nvSpPr>
      <dsp:spPr>
        <a:xfrm>
          <a:off x="0" y="4683690"/>
          <a:ext cx="3133725" cy="604056"/>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Caring, because</a:t>
          </a:r>
          <a:endParaRPr lang="en-US" sz="1200" kern="1200"/>
        </a:p>
      </dsp:txBody>
      <dsp:txXfrm>
        <a:off x="0" y="4683690"/>
        <a:ext cx="3133725" cy="604056"/>
      </dsp:txXfrm>
    </dsp:sp>
    <dsp:sp modelId="{B6D2C45B-7667-42EF-8C48-DBC068B414F5}">
      <dsp:nvSpPr>
        <dsp:cNvPr id="0" name=""/>
        <dsp:cNvSpPr/>
      </dsp:nvSpPr>
      <dsp:spPr>
        <a:xfrm>
          <a:off x="3133725" y="4683690"/>
          <a:ext cx="3133725" cy="604056"/>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Car, </a:t>
          </a:r>
          <a:r>
            <a:rPr lang="en-US" sz="1200" kern="1200" err="1">
              <a:latin typeface="Calibri Light" panose="020F0302020204030204"/>
            </a:rPr>
            <a:t>becaus</a:t>
          </a:r>
          <a:endParaRPr lang="en-US" sz="1200" kern="1200"/>
        </a:p>
      </dsp:txBody>
      <dsp:txXfrm>
        <a:off x="3133725" y="4683690"/>
        <a:ext cx="3133725" cy="604056"/>
      </dsp:txXfrm>
    </dsp:sp>
    <dsp:sp modelId="{57BDAE8B-2994-48BE-ACF9-9F6964B8356D}">
      <dsp:nvSpPr>
        <dsp:cNvPr id="0" name=""/>
        <dsp:cNvSpPr/>
      </dsp:nvSpPr>
      <dsp:spPr>
        <a:xfrm rot="10800000">
          <a:off x="0" y="2000891"/>
          <a:ext cx="6267450" cy="2019649"/>
        </a:xfrm>
        <a:prstGeom prst="upArrowCallou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rtl="0">
            <a:lnSpc>
              <a:spcPct val="90000"/>
            </a:lnSpc>
            <a:spcBef>
              <a:spcPct val="0"/>
            </a:spcBef>
            <a:spcAft>
              <a:spcPct val="35000"/>
            </a:spcAft>
            <a:buNone/>
          </a:pPr>
          <a:r>
            <a:rPr lang="en-US" sz="2300" kern="1200">
              <a:latin typeface="Calibri Light" panose="020F0302020204030204"/>
            </a:rPr>
            <a:t>Lemmatization (Meaningful root form)</a:t>
          </a:r>
          <a:endParaRPr lang="en-US" sz="2300" kern="1200"/>
        </a:p>
      </dsp:txBody>
      <dsp:txXfrm rot="-10800000">
        <a:off x="0" y="2000891"/>
        <a:ext cx="6267450" cy="708897"/>
      </dsp:txXfrm>
    </dsp:sp>
    <dsp:sp modelId="{7C8DC431-AA16-48D4-B6BA-D2EF609F2D96}">
      <dsp:nvSpPr>
        <dsp:cNvPr id="0" name=""/>
        <dsp:cNvSpPr/>
      </dsp:nvSpPr>
      <dsp:spPr>
        <a:xfrm>
          <a:off x="0" y="2709788"/>
          <a:ext cx="3133725" cy="60387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Caring, members</a:t>
          </a:r>
          <a:endParaRPr lang="en-US" sz="1200" kern="1200"/>
        </a:p>
      </dsp:txBody>
      <dsp:txXfrm>
        <a:off x="0" y="2709788"/>
        <a:ext cx="3133725" cy="603875"/>
      </dsp:txXfrm>
    </dsp:sp>
    <dsp:sp modelId="{0F45219D-7CAE-4DF5-A5C9-A295A6A21A59}">
      <dsp:nvSpPr>
        <dsp:cNvPr id="0" name=""/>
        <dsp:cNvSpPr/>
      </dsp:nvSpPr>
      <dsp:spPr>
        <a:xfrm>
          <a:off x="3133725" y="2709788"/>
          <a:ext cx="3133725" cy="60387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rtl="0">
            <a:lnSpc>
              <a:spcPct val="90000"/>
            </a:lnSpc>
            <a:spcBef>
              <a:spcPct val="0"/>
            </a:spcBef>
            <a:spcAft>
              <a:spcPct val="35000"/>
            </a:spcAft>
            <a:buNone/>
          </a:pPr>
          <a:r>
            <a:rPr lang="en-US" sz="1200" b="0" kern="1200">
              <a:latin typeface="Calibri Light" panose="020F0302020204030204"/>
            </a:rPr>
            <a:t>Care, member</a:t>
          </a:r>
          <a:endParaRPr lang="en-US" sz="1200" b="0" kern="1200"/>
        </a:p>
      </dsp:txBody>
      <dsp:txXfrm>
        <a:off x="3133725" y="2709788"/>
        <a:ext cx="3133725" cy="603875"/>
      </dsp:txXfrm>
    </dsp:sp>
    <dsp:sp modelId="{5C66990C-891A-441F-8F41-B1AA38BDBC3F}">
      <dsp:nvSpPr>
        <dsp:cNvPr id="0" name=""/>
        <dsp:cNvSpPr/>
      </dsp:nvSpPr>
      <dsp:spPr>
        <a:xfrm rot="10800000">
          <a:off x="0" y="939"/>
          <a:ext cx="6267450" cy="2019649"/>
        </a:xfrm>
        <a:prstGeom prst="upArrowCallou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rtl="0">
            <a:lnSpc>
              <a:spcPct val="90000"/>
            </a:lnSpc>
            <a:spcBef>
              <a:spcPct val="0"/>
            </a:spcBef>
            <a:spcAft>
              <a:spcPct val="35000"/>
            </a:spcAft>
            <a:buNone/>
          </a:pPr>
          <a:r>
            <a:rPr lang="en-US" sz="2300" kern="1200">
              <a:latin typeface="Calibri Light" panose="020F0302020204030204"/>
            </a:rPr>
            <a:t>Tokenization (Separate each word from sentence)</a:t>
          </a:r>
          <a:endParaRPr lang="en-US" sz="2300" kern="1200"/>
        </a:p>
      </dsp:txBody>
      <dsp:txXfrm rot="-10800000">
        <a:off x="0" y="939"/>
        <a:ext cx="6267450" cy="708897"/>
      </dsp:txXfrm>
    </dsp:sp>
    <dsp:sp modelId="{8EB2D308-373A-4C5C-B98F-531DF5788A99}">
      <dsp:nvSpPr>
        <dsp:cNvPr id="0" name=""/>
        <dsp:cNvSpPr/>
      </dsp:nvSpPr>
      <dsp:spPr>
        <a:xfrm>
          <a:off x="0" y="709836"/>
          <a:ext cx="3133725" cy="60387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My ability to do exercise has increased</a:t>
          </a:r>
          <a:endParaRPr lang="en-US" sz="1200" kern="1200"/>
        </a:p>
      </dsp:txBody>
      <dsp:txXfrm>
        <a:off x="0" y="709836"/>
        <a:ext cx="3133725" cy="603875"/>
      </dsp:txXfrm>
    </dsp:sp>
    <dsp:sp modelId="{F75F4E55-1DF4-4B98-9B44-389FFC3B069D}">
      <dsp:nvSpPr>
        <dsp:cNvPr id="0" name=""/>
        <dsp:cNvSpPr/>
      </dsp:nvSpPr>
      <dsp:spPr>
        <a:xfrm>
          <a:off x="3133725" y="709836"/>
          <a:ext cx="3133725" cy="60387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Calibri Light" panose="020F0302020204030204"/>
            </a:rPr>
            <a:t>['My','ability','to','do','exercise','has','increased']</a:t>
          </a:r>
          <a:endParaRPr lang="en-US" sz="1200" kern="1200"/>
        </a:p>
      </dsp:txBody>
      <dsp:txXfrm>
        <a:off x="3133725" y="709836"/>
        <a:ext cx="3133725" cy="6038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5F598A-8093-4C7F-B7B6-A3927E4C2AA9}">
      <dsp:nvSpPr>
        <dsp:cNvPr id="0" name=""/>
        <dsp:cNvSpPr/>
      </dsp:nvSpPr>
      <dsp:spPr>
        <a:xfrm>
          <a:off x="762320" y="2108728"/>
          <a:ext cx="3026356" cy="2645416"/>
        </a:xfrm>
        <a:prstGeom prst="rightArrow">
          <a:avLst>
            <a:gd name="adj1" fmla="val 70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rtl="0">
            <a:lnSpc>
              <a:spcPct val="90000"/>
            </a:lnSpc>
            <a:spcBef>
              <a:spcPct val="0"/>
            </a:spcBef>
            <a:spcAft>
              <a:spcPct val="15000"/>
            </a:spcAft>
            <a:buChar char="•"/>
          </a:pPr>
          <a:r>
            <a:rPr lang="en-US" sz="1100" b="1" kern="1200">
              <a:latin typeface="Calibri"/>
              <a:cs typeface="Calibri"/>
            </a:rPr>
            <a:t>Term Frequency </a:t>
          </a:r>
          <a:endParaRPr lang="en-US" sz="1100" b="1" kern="1200"/>
        </a:p>
        <a:p>
          <a:pPr marL="57150" lvl="1" indent="-57150" algn="l" defTabSz="488950" rtl="0">
            <a:lnSpc>
              <a:spcPct val="90000"/>
            </a:lnSpc>
            <a:spcBef>
              <a:spcPct val="0"/>
            </a:spcBef>
            <a:spcAft>
              <a:spcPct val="15000"/>
            </a:spcAft>
            <a:buChar char="•"/>
          </a:pPr>
          <a:r>
            <a:rPr lang="en-US" sz="1100" b="1" kern="1200">
              <a:latin typeface="Calibri"/>
              <a:cs typeface="Calibri"/>
            </a:rPr>
            <a:t>Frequency of a word appears in a document</a:t>
          </a:r>
          <a:endParaRPr lang="en-US" sz="1100" b="1" kern="1200"/>
        </a:p>
      </dsp:txBody>
      <dsp:txXfrm>
        <a:off x="1518909" y="2505540"/>
        <a:ext cx="1475349" cy="1851792"/>
      </dsp:txXfrm>
    </dsp:sp>
    <dsp:sp modelId="{EEF8EC6D-66EC-42C7-81BF-41899AA46EA2}">
      <dsp:nvSpPr>
        <dsp:cNvPr id="0" name=""/>
        <dsp:cNvSpPr/>
      </dsp:nvSpPr>
      <dsp:spPr>
        <a:xfrm>
          <a:off x="5731" y="2674847"/>
          <a:ext cx="1513178" cy="151317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a:latin typeface="Calibri Light" panose="020F0302020204030204"/>
            </a:rPr>
            <a:t>TF</a:t>
          </a:r>
          <a:endParaRPr lang="en-US" sz="3600" kern="1200"/>
        </a:p>
      </dsp:txBody>
      <dsp:txXfrm>
        <a:off x="227331" y="2896447"/>
        <a:ext cx="1069978" cy="1069978"/>
      </dsp:txXfrm>
    </dsp:sp>
    <dsp:sp modelId="{A1B38E7A-533C-4A07-B1D3-242255F11EC0}">
      <dsp:nvSpPr>
        <dsp:cNvPr id="0" name=""/>
        <dsp:cNvSpPr/>
      </dsp:nvSpPr>
      <dsp:spPr>
        <a:xfrm>
          <a:off x="4734413" y="2108728"/>
          <a:ext cx="3026356" cy="2645416"/>
        </a:xfrm>
        <a:prstGeom prst="rightArrow">
          <a:avLst>
            <a:gd name="adj1" fmla="val 70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rtl="0">
            <a:lnSpc>
              <a:spcPct val="90000"/>
            </a:lnSpc>
            <a:spcBef>
              <a:spcPct val="0"/>
            </a:spcBef>
            <a:spcAft>
              <a:spcPct val="15000"/>
            </a:spcAft>
            <a:buChar char="•"/>
          </a:pPr>
          <a:r>
            <a:rPr lang="en-US" sz="1100" b="1" kern="1200">
              <a:latin typeface="Calibri"/>
              <a:cs typeface="Calibri"/>
            </a:rPr>
            <a:t>Inverse Document Frequency</a:t>
          </a:r>
          <a:endParaRPr lang="en-US" sz="1100" b="1" kern="1200"/>
        </a:p>
        <a:p>
          <a:pPr marL="57150" lvl="1" indent="-57150" algn="l" defTabSz="488950" rtl="0">
            <a:lnSpc>
              <a:spcPct val="90000"/>
            </a:lnSpc>
            <a:spcBef>
              <a:spcPct val="0"/>
            </a:spcBef>
            <a:spcAft>
              <a:spcPct val="15000"/>
            </a:spcAft>
            <a:buChar char="•"/>
          </a:pPr>
          <a:r>
            <a:rPr lang="en-US" sz="1100" b="1" kern="1200">
              <a:latin typeface="Calibri"/>
              <a:cs typeface="Calibri"/>
            </a:rPr>
            <a:t>Measures how rare or common a term is across all documents in the collection</a:t>
          </a:r>
          <a:endParaRPr lang="en-US" sz="1100" b="1" kern="1200"/>
        </a:p>
      </dsp:txBody>
      <dsp:txXfrm>
        <a:off x="5491002" y="2505540"/>
        <a:ext cx="1475349" cy="1851792"/>
      </dsp:txXfrm>
    </dsp:sp>
    <dsp:sp modelId="{88E83C03-EFCA-4876-A0FF-74A69BEA4756}">
      <dsp:nvSpPr>
        <dsp:cNvPr id="0" name=""/>
        <dsp:cNvSpPr/>
      </dsp:nvSpPr>
      <dsp:spPr>
        <a:xfrm>
          <a:off x="3977824" y="2674847"/>
          <a:ext cx="1513178" cy="151317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a:latin typeface="Calibri Light" panose="020F0302020204030204"/>
            </a:rPr>
            <a:t>IDF</a:t>
          </a:r>
          <a:endParaRPr lang="en-US" sz="3600" kern="1200"/>
        </a:p>
      </dsp:txBody>
      <dsp:txXfrm>
        <a:off x="4199424" y="2896447"/>
        <a:ext cx="1069978" cy="1069978"/>
      </dsp:txXfrm>
    </dsp:sp>
    <dsp:sp modelId="{6571104A-6C57-4A16-8571-A3CDB61EEFA7}">
      <dsp:nvSpPr>
        <dsp:cNvPr id="0" name=""/>
        <dsp:cNvSpPr/>
      </dsp:nvSpPr>
      <dsp:spPr>
        <a:xfrm>
          <a:off x="8706506" y="2108728"/>
          <a:ext cx="3026356" cy="2645416"/>
        </a:xfrm>
        <a:prstGeom prst="rightArrow">
          <a:avLst>
            <a:gd name="adj1" fmla="val 70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rtl="0">
            <a:lnSpc>
              <a:spcPct val="90000"/>
            </a:lnSpc>
            <a:spcBef>
              <a:spcPct val="0"/>
            </a:spcBef>
            <a:spcAft>
              <a:spcPct val="15000"/>
            </a:spcAft>
            <a:buChar char="•"/>
          </a:pPr>
          <a:r>
            <a:rPr lang="en-US" sz="1100" b="1" kern="1200"/>
            <a:t>Identify important words and phrases in a corpus</a:t>
          </a:r>
        </a:p>
        <a:p>
          <a:pPr marL="57150" lvl="1" indent="-57150" algn="l" defTabSz="488950" rtl="0">
            <a:lnSpc>
              <a:spcPct val="90000"/>
            </a:lnSpc>
            <a:spcBef>
              <a:spcPct val="0"/>
            </a:spcBef>
            <a:spcAft>
              <a:spcPct val="15000"/>
            </a:spcAft>
            <a:buChar char="•"/>
          </a:pPr>
          <a:r>
            <a:rPr lang="en-US" sz="1100" b="1" kern="1200"/>
            <a:t>Measure the frequency and rarity of terms</a:t>
          </a:r>
        </a:p>
      </dsp:txBody>
      <dsp:txXfrm>
        <a:off x="9463095" y="2505540"/>
        <a:ext cx="1475349" cy="1851792"/>
      </dsp:txXfrm>
    </dsp:sp>
    <dsp:sp modelId="{95CA38F4-EF90-4509-ADAC-77ED19F800E3}">
      <dsp:nvSpPr>
        <dsp:cNvPr id="0" name=""/>
        <dsp:cNvSpPr/>
      </dsp:nvSpPr>
      <dsp:spPr>
        <a:xfrm>
          <a:off x="7949917" y="2674847"/>
          <a:ext cx="1513178" cy="151317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a:latin typeface="Calibri"/>
              <a:cs typeface="Calibri"/>
            </a:rPr>
            <a:t>TF-IDF</a:t>
          </a:r>
        </a:p>
      </dsp:txBody>
      <dsp:txXfrm>
        <a:off x="8171517" y="2896447"/>
        <a:ext cx="1069978" cy="10699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CF29D2-9F26-4850-B844-98166FBAFFFF}">
      <dsp:nvSpPr>
        <dsp:cNvPr id="0" name=""/>
        <dsp:cNvSpPr/>
      </dsp:nvSpPr>
      <dsp:spPr>
        <a:xfrm>
          <a:off x="8215" y="0"/>
          <a:ext cx="5832871" cy="3965730"/>
        </a:xfrm>
        <a:prstGeom prst="homePlate">
          <a:avLst>
            <a:gd name="adj" fmla="val 2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71" tIns="68580" rIns="823083" bIns="68580" numCol="1" spcCol="1270" anchor="t" anchorCtr="0">
          <a:noAutofit/>
        </a:bodyPr>
        <a:lstStyle/>
        <a:p>
          <a:pPr marL="0" lvl="0" indent="0" algn="l" defTabSz="1200150" rtl="0">
            <a:lnSpc>
              <a:spcPct val="90000"/>
            </a:lnSpc>
            <a:spcBef>
              <a:spcPct val="0"/>
            </a:spcBef>
            <a:spcAft>
              <a:spcPct val="35000"/>
            </a:spcAft>
            <a:buNone/>
          </a:pPr>
          <a:r>
            <a:rPr lang="en-US" sz="2700" kern="1200">
              <a:latin typeface="Calibri Light" panose="020F0302020204030204"/>
            </a:rPr>
            <a:t>Bert</a:t>
          </a:r>
        </a:p>
        <a:p>
          <a:pPr marL="228600" lvl="1" indent="-228600" algn="l" defTabSz="933450">
            <a:lnSpc>
              <a:spcPct val="90000"/>
            </a:lnSpc>
            <a:spcBef>
              <a:spcPct val="0"/>
            </a:spcBef>
            <a:spcAft>
              <a:spcPct val="15000"/>
            </a:spcAft>
            <a:buChar char="•"/>
          </a:pPr>
          <a:r>
            <a:rPr lang="en-US" sz="2100" kern="1200"/>
            <a:t>Bidirectional Encoder Representations from Transformers</a:t>
          </a:r>
        </a:p>
        <a:p>
          <a:pPr marL="228600" lvl="1" indent="-228600" algn="l" defTabSz="933450" rtl="0">
            <a:lnSpc>
              <a:spcPct val="90000"/>
            </a:lnSpc>
            <a:spcBef>
              <a:spcPct val="0"/>
            </a:spcBef>
            <a:spcAft>
              <a:spcPct val="15000"/>
            </a:spcAft>
            <a:buChar char="•"/>
          </a:pPr>
          <a:r>
            <a:rPr lang="en-US" sz="2100" kern="1200">
              <a:latin typeface="Calibri Light" panose="020F0302020204030204"/>
            </a:rPr>
            <a:t>Developed</a:t>
          </a:r>
          <a:r>
            <a:rPr lang="en-US" sz="2100" kern="1200"/>
            <a:t> by Google</a:t>
          </a:r>
        </a:p>
        <a:p>
          <a:pPr marL="228600" lvl="1" indent="-228600" algn="l" defTabSz="933450" rtl="0">
            <a:lnSpc>
              <a:spcPct val="90000"/>
            </a:lnSpc>
            <a:spcBef>
              <a:spcPct val="0"/>
            </a:spcBef>
            <a:spcAft>
              <a:spcPct val="15000"/>
            </a:spcAft>
            <a:buChar char="•"/>
          </a:pPr>
          <a:r>
            <a:rPr lang="en-US" sz="2100" kern="1200">
              <a:latin typeface="Calibri Light" panose="020F0302020204030204"/>
            </a:rPr>
            <a:t>Pre-trained </a:t>
          </a:r>
          <a:r>
            <a:rPr lang="en-US" sz="2100" kern="1200"/>
            <a:t>deep learning model</a:t>
          </a:r>
          <a:r>
            <a:rPr lang="en-US" sz="2100" kern="1200">
              <a:latin typeface="Calibri Light" panose="020F0302020204030204"/>
            </a:rPr>
            <a:t> </a:t>
          </a:r>
        </a:p>
        <a:p>
          <a:pPr marL="228600" lvl="1" indent="-228600" algn="l" defTabSz="933450" rtl="0">
            <a:lnSpc>
              <a:spcPct val="90000"/>
            </a:lnSpc>
            <a:spcBef>
              <a:spcPct val="0"/>
            </a:spcBef>
            <a:spcAft>
              <a:spcPct val="15000"/>
            </a:spcAft>
            <a:buChar char="•"/>
          </a:pPr>
          <a:r>
            <a:rPr lang="en-US" sz="2100" kern="1200">
              <a:latin typeface="Calibri Light" panose="020F0302020204030204"/>
            </a:rPr>
            <a:t>Used for natural</a:t>
          </a:r>
          <a:r>
            <a:rPr lang="en-US" sz="2100" kern="1200"/>
            <a:t> language processing (NLP) tasks</a:t>
          </a:r>
          <a:endParaRPr lang="en-US" sz="2100" kern="1200">
            <a:latin typeface="Calibri Light" panose="020F0302020204030204"/>
          </a:endParaRPr>
        </a:p>
      </dsp:txBody>
      <dsp:txXfrm>
        <a:off x="8215" y="0"/>
        <a:ext cx="5337155" cy="3965730"/>
      </dsp:txXfrm>
    </dsp:sp>
    <dsp:sp modelId="{EC2329DB-0B4D-4ADA-B01F-D1EF80CBE566}">
      <dsp:nvSpPr>
        <dsp:cNvPr id="0" name=""/>
        <dsp:cNvSpPr/>
      </dsp:nvSpPr>
      <dsp:spPr>
        <a:xfrm>
          <a:off x="4674512" y="0"/>
          <a:ext cx="5832871" cy="3965730"/>
        </a:xfrm>
        <a:prstGeom prst="chevron">
          <a:avLst>
            <a:gd name="adj" fmla="val 25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71" tIns="68580" rIns="205771" bIns="68580" numCol="1" spcCol="1270" anchor="t" anchorCtr="0">
          <a:noAutofit/>
        </a:bodyPr>
        <a:lstStyle/>
        <a:p>
          <a:pPr marL="0" lvl="0" indent="0" algn="l" defTabSz="1200150" rtl="0">
            <a:lnSpc>
              <a:spcPct val="90000"/>
            </a:lnSpc>
            <a:spcBef>
              <a:spcPct val="0"/>
            </a:spcBef>
            <a:spcAft>
              <a:spcPct val="35000"/>
            </a:spcAft>
            <a:buNone/>
          </a:pPr>
          <a:r>
            <a:rPr lang="en-US" sz="2700" kern="1200"/>
            <a:t>Hugging Face</a:t>
          </a:r>
          <a:endParaRPr lang="en-US" sz="2700" kern="1200">
            <a:latin typeface="Calibri Light" panose="020F0302020204030204"/>
          </a:endParaRPr>
        </a:p>
        <a:p>
          <a:pPr marL="228600" lvl="1" indent="-228600" algn="l" defTabSz="933450">
            <a:lnSpc>
              <a:spcPct val="90000"/>
            </a:lnSpc>
            <a:spcBef>
              <a:spcPct val="0"/>
            </a:spcBef>
            <a:spcAft>
              <a:spcPct val="15000"/>
            </a:spcAft>
            <a:buChar char="•"/>
          </a:pPr>
          <a:r>
            <a:rPr lang="en-US" sz="2100" kern="1200">
              <a:latin typeface="Calibri Light" panose="020F0302020204030204"/>
            </a:rPr>
            <a:t>Platform</a:t>
          </a:r>
        </a:p>
        <a:p>
          <a:pPr marL="228600" lvl="1" indent="-228600" algn="l" defTabSz="933450" rtl="0">
            <a:lnSpc>
              <a:spcPct val="90000"/>
            </a:lnSpc>
            <a:spcBef>
              <a:spcPct val="0"/>
            </a:spcBef>
            <a:spcAft>
              <a:spcPct val="15000"/>
            </a:spcAft>
            <a:buChar char="•"/>
          </a:pPr>
          <a:r>
            <a:rPr lang="en-US" sz="2100" kern="1200">
              <a:latin typeface="Calibri Light" panose="020F0302020204030204"/>
            </a:rPr>
            <a:t>Create</a:t>
          </a:r>
          <a:r>
            <a:rPr lang="en-US" sz="2100" kern="1200"/>
            <a:t> and </a:t>
          </a:r>
          <a:r>
            <a:rPr lang="en-US" sz="2100" kern="1200">
              <a:latin typeface="Calibri Light" panose="020F0302020204030204"/>
            </a:rPr>
            <a:t>share</a:t>
          </a:r>
          <a:r>
            <a:rPr lang="en-US" sz="2100" kern="1200"/>
            <a:t> pre-trained NLP models</a:t>
          </a:r>
          <a:endParaRPr lang="en-US" sz="2100" kern="1200">
            <a:latin typeface="Calibri Light" panose="020F0302020204030204"/>
          </a:endParaRPr>
        </a:p>
        <a:p>
          <a:pPr marL="228600" lvl="1" indent="-228600" algn="l" defTabSz="933450" rtl="0">
            <a:lnSpc>
              <a:spcPct val="90000"/>
            </a:lnSpc>
            <a:spcBef>
              <a:spcPct val="0"/>
            </a:spcBef>
            <a:spcAft>
              <a:spcPct val="15000"/>
            </a:spcAft>
            <a:buChar char="•"/>
          </a:pPr>
          <a:r>
            <a:rPr lang="en-US" sz="2100" kern="1200"/>
            <a:t>Hugging Face Transformers library </a:t>
          </a:r>
          <a:r>
            <a:rPr lang="en-US" sz="2100" kern="1200">
              <a:latin typeface="Calibri Light" panose="020F0302020204030204"/>
            </a:rPr>
            <a:t>contains</a:t>
          </a:r>
          <a:r>
            <a:rPr lang="en-US" sz="2100" kern="1200"/>
            <a:t> pre-trained BERT models</a:t>
          </a:r>
          <a:endParaRPr lang="en-US" sz="2100" kern="1200">
            <a:latin typeface="Calibri Light" panose="020F0302020204030204"/>
          </a:endParaRPr>
        </a:p>
        <a:p>
          <a:pPr marL="228600" lvl="1" indent="-228600" algn="l" defTabSz="933450" rtl="0">
            <a:lnSpc>
              <a:spcPct val="90000"/>
            </a:lnSpc>
            <a:spcBef>
              <a:spcPct val="0"/>
            </a:spcBef>
            <a:spcAft>
              <a:spcPct val="15000"/>
            </a:spcAft>
            <a:buChar char="•"/>
          </a:pPr>
          <a:r>
            <a:rPr lang="en-US" sz="2100" kern="1200">
              <a:latin typeface="Calibri Light" panose="020F0302020204030204"/>
            </a:rPr>
            <a:t> The models are used for</a:t>
          </a:r>
          <a:r>
            <a:rPr lang="en-US" sz="2100" kern="1200"/>
            <a:t> fine-tuned for various NLP tasks</a:t>
          </a:r>
          <a:r>
            <a:rPr lang="en-US" sz="2100" kern="1200">
              <a:latin typeface="Calibri Light" panose="020F0302020204030204"/>
            </a:rPr>
            <a:t>.</a:t>
          </a:r>
        </a:p>
        <a:p>
          <a:pPr marL="228600" lvl="1" indent="-228600" algn="l" defTabSz="933450">
            <a:lnSpc>
              <a:spcPct val="90000"/>
            </a:lnSpc>
            <a:spcBef>
              <a:spcPct val="0"/>
            </a:spcBef>
            <a:spcAft>
              <a:spcPct val="15000"/>
            </a:spcAft>
            <a:buChar char="•"/>
          </a:pPr>
          <a:r>
            <a:rPr lang="en-US" sz="2100" kern="1200">
              <a:latin typeface="Calibri Light" panose="020F0302020204030204"/>
            </a:rPr>
            <a:t> NLP:</a:t>
          </a:r>
          <a:r>
            <a:rPr lang="en-US" sz="2100" kern="1200"/>
            <a:t> </a:t>
          </a:r>
          <a:r>
            <a:rPr lang="en-US" sz="2100" kern="1200">
              <a:latin typeface="Calibri Light" panose="020F0302020204030204"/>
            </a:rPr>
            <a:t>Text</a:t>
          </a:r>
          <a:r>
            <a:rPr lang="en-US" sz="2100" kern="1200"/>
            <a:t> classification, </a:t>
          </a:r>
          <a:r>
            <a:rPr lang="en-US" sz="2100" kern="1200">
              <a:latin typeface="Calibri Light" panose="020F0302020204030204"/>
            </a:rPr>
            <a:t>Sentiment</a:t>
          </a:r>
          <a:r>
            <a:rPr lang="en-US" sz="2100" kern="1200"/>
            <a:t> analysis</a:t>
          </a:r>
        </a:p>
      </dsp:txBody>
      <dsp:txXfrm>
        <a:off x="5665945" y="0"/>
        <a:ext cx="3850006" cy="396573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2CACE1-0839-DD4E-8A8D-815B08AED9A4}" type="datetimeFigureOut">
              <a:rPr lang="en-US" smtClean="0"/>
              <a:t>4/11/2023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58301-8E47-694C-884E-80E9D5260CC5}" type="slidenum">
              <a:rPr lang="en-US" smtClean="0"/>
              <a:t>‹#›</a:t>
            </a:fld>
            <a:endParaRPr lang="en-US"/>
          </a:p>
        </p:txBody>
      </p:sp>
    </p:spTree>
    <p:extLst>
      <p:ext uri="{BB962C8B-B14F-4D97-AF65-F5344CB8AC3E}">
        <p14:creationId xmlns:p14="http://schemas.microsoft.com/office/powerpoint/2010/main" val="213792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8C2-47AD-C340-9456-D9F9B3D30035}"/>
              </a:ext>
            </a:extLst>
          </p:cNvPr>
          <p:cNvSpPr>
            <a:spLocks noGrp="1"/>
          </p:cNvSpPr>
          <p:nvPr>
            <p:ph type="ctrTitle"/>
          </p:nvPr>
        </p:nvSpPr>
        <p:spPr>
          <a:xfrm>
            <a:off x="1578279" y="1785343"/>
            <a:ext cx="7841294" cy="2342688"/>
          </a:xfrm>
          <a:prstGeom prst="rect">
            <a:avLst/>
          </a:prstGeom>
        </p:spPr>
        <p:txBody>
          <a:bodyPr anchor="b">
            <a:normAutofit/>
          </a:bodyPr>
          <a:lstStyle>
            <a:lvl1pPr algn="l">
              <a:lnSpc>
                <a:spcPts val="5600"/>
              </a:lnSpc>
              <a:defRPr sz="5400" b="1">
                <a:solidFill>
                  <a:schemeClr val="accent1"/>
                </a:solidFill>
                <a:latin typeface="+mn-lt"/>
              </a:defRPr>
            </a:lvl1pPr>
          </a:lstStyle>
          <a:p>
            <a:r>
              <a:rPr lang="en-US"/>
              <a:t>Click to edit Master title style</a:t>
            </a:r>
          </a:p>
        </p:txBody>
      </p:sp>
      <p:sp>
        <p:nvSpPr>
          <p:cNvPr id="3" name="Subtitle 2">
            <a:extLst>
              <a:ext uri="{FF2B5EF4-FFF2-40B4-BE49-F238E27FC236}">
                <a16:creationId xmlns:a16="http://schemas.microsoft.com/office/drawing/2014/main" id="{336038AA-9B5A-234E-B6E1-FE9722AB0657}"/>
              </a:ext>
            </a:extLst>
          </p:cNvPr>
          <p:cNvSpPr>
            <a:spLocks noGrp="1"/>
          </p:cNvSpPr>
          <p:nvPr>
            <p:ph type="subTitle" idx="1"/>
          </p:nvPr>
        </p:nvSpPr>
        <p:spPr>
          <a:xfrm>
            <a:off x="1578279" y="4128032"/>
            <a:ext cx="7841294" cy="714931"/>
          </a:xfrm>
          <a:prstGeom prst="rect">
            <a:avLst/>
          </a:prstGeom>
        </p:spPr>
        <p:txBody>
          <a:bodyPr/>
          <a:lstStyle>
            <a:lvl1pPr marL="0" indent="0" algn="l">
              <a:lnSpc>
                <a:spcPts val="2600"/>
              </a:lnSpc>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ext Placeholder 9">
            <a:extLst>
              <a:ext uri="{FF2B5EF4-FFF2-40B4-BE49-F238E27FC236}">
                <a16:creationId xmlns:a16="http://schemas.microsoft.com/office/drawing/2014/main" id="{13FD472B-32E4-8A46-90E5-97757DC24EE5}"/>
              </a:ext>
            </a:extLst>
          </p:cNvPr>
          <p:cNvSpPr>
            <a:spLocks noGrp="1"/>
          </p:cNvSpPr>
          <p:nvPr>
            <p:ph type="body" sz="quarter" idx="10" hasCustomPrompt="1"/>
          </p:nvPr>
        </p:nvSpPr>
        <p:spPr>
          <a:xfrm>
            <a:off x="1578279" y="4849226"/>
            <a:ext cx="7841294" cy="1125689"/>
          </a:xfrm>
          <a:prstGeom prst="rect">
            <a:avLst/>
          </a:prstGeom>
        </p:spPr>
        <p:txBody>
          <a:bodyPr anchor="b" anchorCtr="0">
            <a:noAutofit/>
          </a:bodyPr>
          <a:lstStyle>
            <a:lvl1pPr marL="0" indent="0">
              <a:lnSpc>
                <a:spcPts val="2000"/>
              </a:lnSpc>
              <a:spcBef>
                <a:spcPts val="0"/>
              </a:spcBef>
              <a:buNone/>
              <a:defRPr sz="1800">
                <a:solidFill>
                  <a:schemeClr val="tx1"/>
                </a:solidFill>
              </a:defRPr>
            </a:lvl1pPr>
          </a:lstStyle>
          <a:p>
            <a:pPr lvl="0"/>
            <a:r>
              <a:rPr lang="en-US"/>
              <a:t>Presenter’s Name</a:t>
            </a:r>
            <a:br>
              <a:rPr lang="en-US"/>
            </a:br>
            <a:r>
              <a:rPr lang="en-US"/>
              <a:t>Presenter’s title / additional designations</a:t>
            </a:r>
            <a:br>
              <a:rPr lang="en-US"/>
            </a:br>
            <a:r>
              <a:rPr lang="en-US"/>
              <a:t>Faculty of / Department of / additional designations</a:t>
            </a:r>
          </a:p>
        </p:txBody>
      </p:sp>
      <p:sp>
        <p:nvSpPr>
          <p:cNvPr id="12" name="Text Placeholder 11">
            <a:extLst>
              <a:ext uri="{FF2B5EF4-FFF2-40B4-BE49-F238E27FC236}">
                <a16:creationId xmlns:a16="http://schemas.microsoft.com/office/drawing/2014/main" id="{65E4B113-E638-B640-8F48-252058659E0B}"/>
              </a:ext>
            </a:extLst>
          </p:cNvPr>
          <p:cNvSpPr>
            <a:spLocks noGrp="1"/>
          </p:cNvSpPr>
          <p:nvPr>
            <p:ph type="body" sz="quarter" idx="11" hasCustomPrompt="1"/>
          </p:nvPr>
        </p:nvSpPr>
        <p:spPr>
          <a:xfrm>
            <a:off x="1578279" y="5981178"/>
            <a:ext cx="6586081" cy="521874"/>
          </a:xfrm>
          <a:prstGeom prst="rect">
            <a:avLst/>
          </a:prstGeom>
        </p:spPr>
        <p:txBody>
          <a:bodyPr>
            <a:normAutofit/>
          </a:bodyPr>
          <a:lstStyle>
            <a:lvl1pPr marL="0" indent="0">
              <a:spcBef>
                <a:spcPts val="0"/>
              </a:spcBef>
              <a:buNone/>
              <a:defRPr sz="1400" b="1">
                <a:solidFill>
                  <a:schemeClr val="accent3"/>
                </a:solidFill>
              </a:defRPr>
            </a:lvl1pPr>
          </a:lstStyle>
          <a:p>
            <a:pPr lvl="0"/>
            <a:r>
              <a:rPr lang="en-US"/>
              <a:t>Click to add date</a:t>
            </a:r>
          </a:p>
        </p:txBody>
      </p:sp>
    </p:spTree>
    <p:extLst>
      <p:ext uri="{BB962C8B-B14F-4D97-AF65-F5344CB8AC3E}">
        <p14:creationId xmlns:p14="http://schemas.microsoft.com/office/powerpoint/2010/main" val="3980296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A32D7-DB76-2847-ADA0-EE213BEBB022}"/>
              </a:ext>
            </a:extLst>
          </p:cNvPr>
          <p:cNvSpPr>
            <a:spLocks noGrp="1"/>
          </p:cNvSpPr>
          <p:nvPr>
            <p:ph type="title"/>
          </p:nvPr>
        </p:nvSpPr>
        <p:spPr>
          <a:xfrm>
            <a:off x="562628" y="463968"/>
            <a:ext cx="9724372" cy="1033398"/>
          </a:xfrm>
          <a:prstGeom prst="rect">
            <a:avLst/>
          </a:prstGeom>
        </p:spPr>
        <p:txBody>
          <a:bodyPr anchor="ctr" anchorCtr="0">
            <a:normAutofit/>
          </a:bodyPr>
          <a:lstStyle>
            <a:lvl1pPr>
              <a:lnSpc>
                <a:spcPts val="3800"/>
              </a:lnSpc>
              <a:defRPr sz="3600" b="1">
                <a:solidFill>
                  <a:schemeClr val="accent1"/>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44F7C696-28D5-3D4E-90D5-168D38046ECC}"/>
              </a:ext>
            </a:extLst>
          </p:cNvPr>
          <p:cNvSpPr>
            <a:spLocks noGrp="1"/>
          </p:cNvSpPr>
          <p:nvPr>
            <p:ph idx="1"/>
          </p:nvPr>
        </p:nvSpPr>
        <p:spPr>
          <a:xfrm>
            <a:off x="562628" y="1773195"/>
            <a:ext cx="9724372" cy="4115669"/>
          </a:xfrm>
          <a:prstGeom prst="rect">
            <a:avLst/>
          </a:prstGeom>
        </p:spPr>
        <p:txBody>
          <a:bodyPr/>
          <a:lstStyle>
            <a:lvl1pPr>
              <a:buClr>
                <a:srgbClr val="E32726"/>
              </a:buClr>
              <a:defRPr sz="2800"/>
            </a:lvl1pPr>
            <a:lvl2pPr>
              <a:buClr>
                <a:srgbClr val="FBB031"/>
              </a:buClr>
              <a:defRPr sz="2400"/>
            </a:lvl2pPr>
            <a:lvl3pPr>
              <a:buClr>
                <a:srgbClr val="8B857B"/>
              </a:buClr>
              <a:defRPr sz="2000"/>
            </a:lvl3pPr>
            <a:lvl4pPr>
              <a:buClr>
                <a:schemeClr val="accent3"/>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6054994-38BD-EA48-95B9-EDE63B92B824}"/>
              </a:ext>
            </a:extLst>
          </p:cNvPr>
          <p:cNvSpPr>
            <a:spLocks noGrp="1"/>
          </p:cNvSpPr>
          <p:nvPr>
            <p:ph type="sldNum" sz="quarter" idx="12"/>
          </p:nvPr>
        </p:nvSpPr>
        <p:spPr>
          <a:xfrm>
            <a:off x="9146427" y="6380538"/>
            <a:ext cx="2743200" cy="365125"/>
          </a:xfrm>
          <a:prstGeom prst="rect">
            <a:avLst/>
          </a:prstGeom>
        </p:spPr>
        <p:txBody>
          <a:bodyPr/>
          <a:lstStyle>
            <a:lvl1pPr algn="r">
              <a:defRPr sz="1000"/>
            </a:lvl1pPr>
          </a:lstStyle>
          <a:p>
            <a:fld id="{5C35FCF4-C3EF-BD43-82E0-05BC237DAD2A}" type="slidenum">
              <a:rPr lang="en-US" smtClean="0"/>
              <a:pPr/>
              <a:t>‹#›</a:t>
            </a:fld>
            <a:endParaRPr lang="en-US"/>
          </a:p>
        </p:txBody>
      </p:sp>
    </p:spTree>
    <p:extLst>
      <p:ext uri="{BB962C8B-B14F-4D97-AF65-F5344CB8AC3E}">
        <p14:creationId xmlns:p14="http://schemas.microsoft.com/office/powerpoint/2010/main" val="388144403"/>
      </p:ext>
    </p:extLst>
  </p:cSld>
  <p:clrMapOvr>
    <a:masterClrMapping/>
  </p:clrMapOvr>
  <p:extLst>
    <p:ext uri="{DCECCB84-F9BA-43D5-87BE-67443E8EF086}">
      <p15:sldGuideLst xmlns:p15="http://schemas.microsoft.com/office/powerpoint/2012/main">
        <p15:guide id="1" orient="horz" pos="70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photo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683A0EC-D117-3A44-A056-CF7521187A07}"/>
              </a:ext>
            </a:extLst>
          </p:cNvPr>
          <p:cNvSpPr>
            <a:spLocks noGrp="1"/>
          </p:cNvSpPr>
          <p:nvPr>
            <p:ph type="pic" sz="quarter" idx="13"/>
          </p:nvPr>
        </p:nvSpPr>
        <p:spPr>
          <a:xfrm>
            <a:off x="933864" y="1773021"/>
            <a:ext cx="3938587" cy="3938587"/>
          </a:xfrm>
          <a:prstGeom prst="rect">
            <a:avLst/>
          </a:prstGeom>
        </p:spPr>
        <p:txBody>
          <a:bodyPr/>
          <a:lstStyle>
            <a:lvl1pPr marL="0" indent="0">
              <a:buNone/>
              <a:defRPr/>
            </a:lvl1pPr>
          </a:lstStyle>
          <a:p>
            <a:r>
              <a:rPr lang="en-US"/>
              <a:t>Click icon to add picture</a:t>
            </a:r>
          </a:p>
        </p:txBody>
      </p:sp>
      <p:sp>
        <p:nvSpPr>
          <p:cNvPr id="11" name="Content Placeholder 2">
            <a:extLst>
              <a:ext uri="{FF2B5EF4-FFF2-40B4-BE49-F238E27FC236}">
                <a16:creationId xmlns:a16="http://schemas.microsoft.com/office/drawing/2014/main" id="{EC2CEEFA-DEDA-3C4E-B209-94546CDD8BD9}"/>
              </a:ext>
            </a:extLst>
          </p:cNvPr>
          <p:cNvSpPr>
            <a:spLocks noGrp="1"/>
          </p:cNvSpPr>
          <p:nvPr>
            <p:ph idx="1"/>
          </p:nvPr>
        </p:nvSpPr>
        <p:spPr>
          <a:xfrm>
            <a:off x="5347569" y="1773021"/>
            <a:ext cx="6013537" cy="3938587"/>
          </a:xfrm>
          <a:prstGeom prst="rect">
            <a:avLst/>
          </a:prstGeom>
        </p:spPr>
        <p:txBody>
          <a:bodyPr/>
          <a:lstStyle>
            <a:lvl1pPr>
              <a:buClr>
                <a:schemeClr val="accent1"/>
              </a:buClr>
              <a:defRPr sz="2800"/>
            </a:lvl1pPr>
            <a:lvl2pPr>
              <a:buClr>
                <a:srgbClr val="FBB031"/>
              </a:buClr>
              <a:defRPr sz="2400"/>
            </a:lvl2pPr>
            <a:lvl3pPr>
              <a:buClr>
                <a:srgbClr val="8B857B"/>
              </a:buClr>
              <a:defRPr sz="2000"/>
            </a:lvl3pPr>
            <a:lvl4pPr>
              <a:buClr>
                <a:schemeClr val="accent3"/>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DBF3C08-C8EC-DC49-84E7-B18774364A03}"/>
              </a:ext>
            </a:extLst>
          </p:cNvPr>
          <p:cNvSpPr>
            <a:spLocks noGrp="1"/>
          </p:cNvSpPr>
          <p:nvPr>
            <p:ph type="sldNum" sz="quarter" idx="12"/>
          </p:nvPr>
        </p:nvSpPr>
        <p:spPr>
          <a:xfrm>
            <a:off x="9146427" y="6380538"/>
            <a:ext cx="2743200" cy="365125"/>
          </a:xfrm>
          <a:prstGeom prst="rect">
            <a:avLst/>
          </a:prstGeom>
        </p:spPr>
        <p:txBody>
          <a:bodyPr/>
          <a:lstStyle>
            <a:lvl1pPr algn="r">
              <a:defRPr sz="1000"/>
            </a:lvl1pPr>
          </a:lstStyle>
          <a:p>
            <a:fld id="{5C35FCF4-C3EF-BD43-82E0-05BC237DAD2A}" type="slidenum">
              <a:rPr lang="en-US" smtClean="0"/>
              <a:pPr/>
              <a:t>‹#›</a:t>
            </a:fld>
            <a:endParaRPr lang="en-US"/>
          </a:p>
        </p:txBody>
      </p:sp>
      <p:sp>
        <p:nvSpPr>
          <p:cNvPr id="7" name="Title 1">
            <a:extLst>
              <a:ext uri="{FF2B5EF4-FFF2-40B4-BE49-F238E27FC236}">
                <a16:creationId xmlns:a16="http://schemas.microsoft.com/office/drawing/2014/main" id="{4AF4FC2F-942D-6942-8D5B-4C7E0E5244FF}"/>
              </a:ext>
            </a:extLst>
          </p:cNvPr>
          <p:cNvSpPr>
            <a:spLocks noGrp="1"/>
          </p:cNvSpPr>
          <p:nvPr>
            <p:ph type="title"/>
          </p:nvPr>
        </p:nvSpPr>
        <p:spPr>
          <a:xfrm>
            <a:off x="562628" y="463968"/>
            <a:ext cx="9724372" cy="1033398"/>
          </a:xfrm>
          <a:prstGeom prst="rect">
            <a:avLst/>
          </a:prstGeom>
        </p:spPr>
        <p:txBody>
          <a:bodyPr anchor="ctr" anchorCtr="0">
            <a:normAutofit/>
          </a:bodyPr>
          <a:lstStyle>
            <a:lvl1pPr>
              <a:lnSpc>
                <a:spcPts val="3800"/>
              </a:lnSpc>
              <a:defRPr sz="3600" b="1">
                <a:solidFill>
                  <a:schemeClr val="accent1"/>
                </a:solidFill>
                <a:latin typeface="+mn-lt"/>
              </a:defRPr>
            </a:lvl1pPr>
          </a:lstStyle>
          <a:p>
            <a:r>
              <a:rPr lang="en-US"/>
              <a:t>Click to edit Master title style</a:t>
            </a:r>
          </a:p>
        </p:txBody>
      </p:sp>
    </p:spTree>
    <p:extLst>
      <p:ext uri="{BB962C8B-B14F-4D97-AF65-F5344CB8AC3E}">
        <p14:creationId xmlns:p14="http://schemas.microsoft.com/office/powerpoint/2010/main" val="219073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photo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683A0EC-D117-3A44-A056-CF7521187A07}"/>
              </a:ext>
            </a:extLst>
          </p:cNvPr>
          <p:cNvSpPr>
            <a:spLocks noGrp="1"/>
          </p:cNvSpPr>
          <p:nvPr>
            <p:ph type="pic" sz="quarter" idx="13"/>
          </p:nvPr>
        </p:nvSpPr>
        <p:spPr>
          <a:xfrm>
            <a:off x="933864" y="1655241"/>
            <a:ext cx="3982602" cy="2222782"/>
          </a:xfrm>
          <a:prstGeom prst="rect">
            <a:avLst/>
          </a:prstGeom>
        </p:spPr>
        <p:txBody>
          <a:bodyPr/>
          <a:lstStyle>
            <a:lvl1pPr marL="0" indent="0">
              <a:buNone/>
              <a:defRPr/>
            </a:lvl1pPr>
          </a:lstStyle>
          <a:p>
            <a:r>
              <a:rPr lang="en-US"/>
              <a:t>Click icon to add picture</a:t>
            </a:r>
          </a:p>
        </p:txBody>
      </p:sp>
      <p:sp>
        <p:nvSpPr>
          <p:cNvPr id="11" name="Content Placeholder 2">
            <a:extLst>
              <a:ext uri="{FF2B5EF4-FFF2-40B4-BE49-F238E27FC236}">
                <a16:creationId xmlns:a16="http://schemas.microsoft.com/office/drawing/2014/main" id="{EC2CEEFA-DEDA-3C4E-B209-94546CDD8BD9}"/>
              </a:ext>
            </a:extLst>
          </p:cNvPr>
          <p:cNvSpPr>
            <a:spLocks noGrp="1"/>
          </p:cNvSpPr>
          <p:nvPr>
            <p:ph idx="1"/>
          </p:nvPr>
        </p:nvSpPr>
        <p:spPr>
          <a:xfrm>
            <a:off x="933864" y="4202482"/>
            <a:ext cx="3995802" cy="1835063"/>
          </a:xfrm>
          <a:prstGeom prst="rect">
            <a:avLst/>
          </a:prstGeom>
        </p:spPr>
        <p:txBody>
          <a:bodyPr/>
          <a:lstStyle>
            <a:lvl1pPr>
              <a:buClr>
                <a:schemeClr val="accent1"/>
              </a:buClr>
              <a:defRPr sz="2000"/>
            </a:lvl1pPr>
            <a:lvl2pPr>
              <a:buClr>
                <a:srgbClr val="FBB031"/>
              </a:buClr>
              <a:defRPr sz="1800"/>
            </a:lvl2pPr>
            <a:lvl3pPr>
              <a:buClr>
                <a:srgbClr val="8B857B"/>
              </a:buClr>
              <a:defRPr sz="1600"/>
            </a:lvl3pPr>
            <a:lvl4pPr>
              <a:buClr>
                <a:schemeClr val="accent3"/>
              </a:buClr>
              <a:defRPr sz="1400"/>
            </a:lvl4pPr>
            <a:lvl5pPr>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a:extLst>
              <a:ext uri="{FF2B5EF4-FFF2-40B4-BE49-F238E27FC236}">
                <a16:creationId xmlns:a16="http://schemas.microsoft.com/office/drawing/2014/main" id="{873EC9B2-3D79-EB42-BD2D-94A59CE5C329}"/>
              </a:ext>
            </a:extLst>
          </p:cNvPr>
          <p:cNvSpPr>
            <a:spLocks noGrp="1"/>
          </p:cNvSpPr>
          <p:nvPr>
            <p:ph type="pic" sz="quarter" idx="14"/>
          </p:nvPr>
        </p:nvSpPr>
        <p:spPr>
          <a:xfrm>
            <a:off x="7240719" y="1655241"/>
            <a:ext cx="3982602" cy="2222782"/>
          </a:xfrm>
          <a:prstGeom prst="rect">
            <a:avLst/>
          </a:prstGeom>
        </p:spPr>
        <p:txBody>
          <a:bodyPr/>
          <a:lstStyle>
            <a:lvl1pPr marL="0" indent="0">
              <a:buNone/>
              <a:defRPr/>
            </a:lvl1pPr>
          </a:lstStyle>
          <a:p>
            <a:r>
              <a:rPr lang="en-US"/>
              <a:t>Click icon to add picture</a:t>
            </a:r>
          </a:p>
        </p:txBody>
      </p:sp>
      <p:cxnSp>
        <p:nvCxnSpPr>
          <p:cNvPr id="3" name="Straight Connector 2">
            <a:extLst>
              <a:ext uri="{FF2B5EF4-FFF2-40B4-BE49-F238E27FC236}">
                <a16:creationId xmlns:a16="http://schemas.microsoft.com/office/drawing/2014/main" id="{B1D7853A-8D09-4041-8FD1-E58DBA8A7F0F}"/>
              </a:ext>
            </a:extLst>
          </p:cNvPr>
          <p:cNvCxnSpPr/>
          <p:nvPr userDrawn="1"/>
        </p:nvCxnSpPr>
        <p:spPr>
          <a:xfrm>
            <a:off x="6096000" y="1551313"/>
            <a:ext cx="0" cy="4653420"/>
          </a:xfrm>
          <a:prstGeom prst="line">
            <a:avLst/>
          </a:prstGeom>
          <a:ln>
            <a:solidFill>
              <a:schemeClr val="tx2"/>
            </a:solidFill>
          </a:ln>
        </p:spPr>
        <p:style>
          <a:lnRef idx="1">
            <a:schemeClr val="accent2"/>
          </a:lnRef>
          <a:fillRef idx="0">
            <a:schemeClr val="accent2"/>
          </a:fillRef>
          <a:effectRef idx="0">
            <a:schemeClr val="accent2"/>
          </a:effectRef>
          <a:fontRef idx="minor">
            <a:schemeClr val="tx1"/>
          </a:fontRef>
        </p:style>
      </p:cxnSp>
      <p:sp>
        <p:nvSpPr>
          <p:cNvPr id="13" name="Content Placeholder 2">
            <a:extLst>
              <a:ext uri="{FF2B5EF4-FFF2-40B4-BE49-F238E27FC236}">
                <a16:creationId xmlns:a16="http://schemas.microsoft.com/office/drawing/2014/main" id="{AEF50DEA-27DF-7C4E-AD5F-60F66ED518A4}"/>
              </a:ext>
            </a:extLst>
          </p:cNvPr>
          <p:cNvSpPr>
            <a:spLocks noGrp="1"/>
          </p:cNvSpPr>
          <p:nvPr>
            <p:ph idx="15"/>
          </p:nvPr>
        </p:nvSpPr>
        <p:spPr>
          <a:xfrm>
            <a:off x="7240719" y="4202482"/>
            <a:ext cx="3995802" cy="1835063"/>
          </a:xfrm>
          <a:prstGeom prst="rect">
            <a:avLst/>
          </a:prstGeom>
        </p:spPr>
        <p:txBody>
          <a:bodyPr/>
          <a:lstStyle>
            <a:lvl1pPr>
              <a:buClr>
                <a:schemeClr val="accent1"/>
              </a:buClr>
              <a:defRPr sz="2000"/>
            </a:lvl1pPr>
            <a:lvl2pPr>
              <a:buClr>
                <a:srgbClr val="FBB031"/>
              </a:buClr>
              <a:defRPr sz="1800"/>
            </a:lvl2pPr>
            <a:lvl3pPr>
              <a:buClr>
                <a:srgbClr val="8B857B"/>
              </a:buClr>
              <a:defRPr sz="1600"/>
            </a:lvl3pPr>
            <a:lvl4pPr>
              <a:buClr>
                <a:schemeClr val="accent3"/>
              </a:buClr>
              <a:defRPr sz="1400"/>
            </a:lvl4pPr>
            <a:lvl5pPr>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5D4A5085-02C7-C249-93B0-AC3B6836CB82}"/>
              </a:ext>
            </a:extLst>
          </p:cNvPr>
          <p:cNvSpPr>
            <a:spLocks noGrp="1"/>
          </p:cNvSpPr>
          <p:nvPr>
            <p:ph type="sldNum" sz="quarter" idx="12"/>
          </p:nvPr>
        </p:nvSpPr>
        <p:spPr>
          <a:xfrm>
            <a:off x="9146427" y="6380538"/>
            <a:ext cx="2743200" cy="365125"/>
          </a:xfrm>
          <a:prstGeom prst="rect">
            <a:avLst/>
          </a:prstGeom>
        </p:spPr>
        <p:txBody>
          <a:bodyPr/>
          <a:lstStyle>
            <a:lvl1pPr algn="r">
              <a:defRPr sz="1000"/>
            </a:lvl1pPr>
          </a:lstStyle>
          <a:p>
            <a:fld id="{5C35FCF4-C3EF-BD43-82E0-05BC237DAD2A}" type="slidenum">
              <a:rPr lang="en-US" smtClean="0"/>
              <a:pPr/>
              <a:t>‹#›</a:t>
            </a:fld>
            <a:endParaRPr lang="en-US"/>
          </a:p>
        </p:txBody>
      </p:sp>
      <p:sp>
        <p:nvSpPr>
          <p:cNvPr id="10" name="Title 1">
            <a:extLst>
              <a:ext uri="{FF2B5EF4-FFF2-40B4-BE49-F238E27FC236}">
                <a16:creationId xmlns:a16="http://schemas.microsoft.com/office/drawing/2014/main" id="{5CF9A15B-E143-B248-AA59-A29370229760}"/>
              </a:ext>
            </a:extLst>
          </p:cNvPr>
          <p:cNvSpPr>
            <a:spLocks noGrp="1"/>
          </p:cNvSpPr>
          <p:nvPr>
            <p:ph type="title"/>
          </p:nvPr>
        </p:nvSpPr>
        <p:spPr>
          <a:xfrm>
            <a:off x="562628" y="463968"/>
            <a:ext cx="9724372" cy="1033398"/>
          </a:xfrm>
          <a:prstGeom prst="rect">
            <a:avLst/>
          </a:prstGeom>
        </p:spPr>
        <p:txBody>
          <a:bodyPr anchor="ctr" anchorCtr="0">
            <a:normAutofit/>
          </a:bodyPr>
          <a:lstStyle>
            <a:lvl1pPr>
              <a:lnSpc>
                <a:spcPts val="3800"/>
              </a:lnSpc>
              <a:defRPr sz="3600" b="1">
                <a:solidFill>
                  <a:schemeClr val="accent1"/>
                </a:solidFill>
                <a:latin typeface="+mn-lt"/>
              </a:defRPr>
            </a:lvl1pPr>
          </a:lstStyle>
          <a:p>
            <a:r>
              <a:rPr lang="en-US"/>
              <a:t>Click to edit Master title style</a:t>
            </a:r>
          </a:p>
        </p:txBody>
      </p:sp>
    </p:spTree>
    <p:extLst>
      <p:ext uri="{BB962C8B-B14F-4D97-AF65-F5344CB8AC3E}">
        <p14:creationId xmlns:p14="http://schemas.microsoft.com/office/powerpoint/2010/main" val="683883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tem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0016D1F-0C29-D446-876E-DD6C096D7311}"/>
              </a:ext>
            </a:extLst>
          </p:cNvPr>
          <p:cNvSpPr>
            <a:spLocks noGrp="1"/>
          </p:cNvSpPr>
          <p:nvPr>
            <p:ph type="body" sz="quarter" idx="10" hasCustomPrompt="1"/>
          </p:nvPr>
        </p:nvSpPr>
        <p:spPr>
          <a:xfrm>
            <a:off x="1578280" y="1637270"/>
            <a:ext cx="8749432" cy="4621427"/>
          </a:xfrm>
          <a:prstGeom prst="rect">
            <a:avLst/>
          </a:prstGeom>
        </p:spPr>
        <p:txBody>
          <a:bodyPr anchor="ctr" anchorCtr="0"/>
          <a:lstStyle>
            <a:lvl1pPr marL="0" indent="0">
              <a:lnSpc>
                <a:spcPts val="6200"/>
              </a:lnSpc>
              <a:spcBef>
                <a:spcPts val="0"/>
              </a:spcBef>
              <a:buNone/>
              <a:defRPr sz="6000" b="1">
                <a:solidFill>
                  <a:schemeClr val="accent1"/>
                </a:solidFill>
                <a:latin typeface="+mn-lt"/>
              </a:defRPr>
            </a:lvl1pPr>
          </a:lstStyle>
          <a:p>
            <a:pPr lvl="0"/>
            <a:r>
              <a:rPr lang="en-US"/>
              <a:t>This slide is for one big, bold statement. Bullet points can’t compete! </a:t>
            </a:r>
          </a:p>
        </p:txBody>
      </p:sp>
    </p:spTree>
    <p:extLst>
      <p:ext uri="{BB962C8B-B14F-4D97-AF65-F5344CB8AC3E}">
        <p14:creationId xmlns:p14="http://schemas.microsoft.com/office/powerpoint/2010/main" val="3997480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d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8C2-47AD-C340-9456-D9F9B3D30035}"/>
              </a:ext>
            </a:extLst>
          </p:cNvPr>
          <p:cNvSpPr>
            <a:spLocks noGrp="1"/>
          </p:cNvSpPr>
          <p:nvPr>
            <p:ph type="ctrTitle" hasCustomPrompt="1"/>
          </p:nvPr>
        </p:nvSpPr>
        <p:spPr>
          <a:xfrm>
            <a:off x="1578279" y="1680519"/>
            <a:ext cx="8418337" cy="1928468"/>
          </a:xfrm>
          <a:prstGeom prst="rect">
            <a:avLst/>
          </a:prstGeom>
        </p:spPr>
        <p:txBody>
          <a:bodyPr anchor="b">
            <a:normAutofit/>
          </a:bodyPr>
          <a:lstStyle>
            <a:lvl1pPr algn="l">
              <a:lnSpc>
                <a:spcPts val="3800"/>
              </a:lnSpc>
              <a:defRPr sz="3600" b="1">
                <a:solidFill>
                  <a:schemeClr val="accent1"/>
                </a:solidFill>
                <a:latin typeface="+mn-lt"/>
              </a:defRPr>
            </a:lvl1pPr>
          </a:lstStyle>
          <a:p>
            <a:r>
              <a:rPr lang="en-US"/>
              <a:t>Thank you for attending! </a:t>
            </a:r>
            <a:br>
              <a:rPr lang="en-US"/>
            </a:br>
            <a:r>
              <a:rPr lang="en-US"/>
              <a:t>and/or other concluding message</a:t>
            </a:r>
          </a:p>
        </p:txBody>
      </p:sp>
      <p:sp>
        <p:nvSpPr>
          <p:cNvPr id="3" name="Subtitle 2">
            <a:extLst>
              <a:ext uri="{FF2B5EF4-FFF2-40B4-BE49-F238E27FC236}">
                <a16:creationId xmlns:a16="http://schemas.microsoft.com/office/drawing/2014/main" id="{336038AA-9B5A-234E-B6E1-FE9722AB0657}"/>
              </a:ext>
            </a:extLst>
          </p:cNvPr>
          <p:cNvSpPr>
            <a:spLocks noGrp="1"/>
          </p:cNvSpPr>
          <p:nvPr>
            <p:ph type="subTitle" idx="1" hasCustomPrompt="1"/>
          </p:nvPr>
        </p:nvSpPr>
        <p:spPr>
          <a:xfrm>
            <a:off x="1578279" y="3624188"/>
            <a:ext cx="8418337" cy="780997"/>
          </a:xfrm>
          <a:prstGeom prst="rect">
            <a:avLst/>
          </a:prstGeom>
        </p:spPr>
        <p:txBody>
          <a:bodyPr/>
          <a:lstStyle>
            <a:lvl1pPr marL="0" indent="0" algn="l">
              <a:lnSpc>
                <a:spcPts val="2600"/>
              </a:lnSpc>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For more information go to </a:t>
            </a:r>
            <a:r>
              <a:rPr lang="en-US" err="1"/>
              <a:t>ucalgary.ca</a:t>
            </a:r>
            <a:r>
              <a:rPr lang="en-US"/>
              <a:t>/</a:t>
            </a:r>
            <a:r>
              <a:rPr lang="en-US" err="1"/>
              <a:t>webaddress</a:t>
            </a:r>
            <a:endParaRPr lang="en-US"/>
          </a:p>
        </p:txBody>
      </p:sp>
      <p:sp>
        <p:nvSpPr>
          <p:cNvPr id="10" name="Text Placeholder 9">
            <a:extLst>
              <a:ext uri="{FF2B5EF4-FFF2-40B4-BE49-F238E27FC236}">
                <a16:creationId xmlns:a16="http://schemas.microsoft.com/office/drawing/2014/main" id="{13FD472B-32E4-8A46-90E5-97757DC24EE5}"/>
              </a:ext>
            </a:extLst>
          </p:cNvPr>
          <p:cNvSpPr>
            <a:spLocks noGrp="1"/>
          </p:cNvSpPr>
          <p:nvPr>
            <p:ph type="body" sz="quarter" idx="10" hasCustomPrompt="1"/>
          </p:nvPr>
        </p:nvSpPr>
        <p:spPr>
          <a:xfrm>
            <a:off x="1578279" y="4420386"/>
            <a:ext cx="8418337" cy="1468879"/>
          </a:xfrm>
          <a:prstGeom prst="rect">
            <a:avLst/>
          </a:prstGeom>
        </p:spPr>
        <p:txBody>
          <a:bodyPr anchor="b" anchorCtr="0">
            <a:noAutofit/>
          </a:bodyPr>
          <a:lstStyle>
            <a:lvl1pPr marL="0" indent="0">
              <a:lnSpc>
                <a:spcPts val="2000"/>
              </a:lnSpc>
              <a:spcBef>
                <a:spcPts val="0"/>
              </a:spcBef>
              <a:buNone/>
              <a:defRPr sz="1800" b="0">
                <a:solidFill>
                  <a:schemeClr val="tx1"/>
                </a:solidFill>
              </a:defRPr>
            </a:lvl1pPr>
          </a:lstStyle>
          <a:p>
            <a:pPr lvl="0"/>
            <a:r>
              <a:rPr lang="en-US"/>
              <a:t>Presenter’s Name</a:t>
            </a:r>
            <a:br>
              <a:rPr lang="en-US"/>
            </a:br>
            <a:r>
              <a:rPr lang="en-US" err="1"/>
              <a:t>presentersemail@ucalgary.ca</a:t>
            </a:r>
            <a:br>
              <a:rPr lang="en-US"/>
            </a:br>
            <a:r>
              <a:rPr lang="en-US"/>
              <a:t>Phone number / Twitter handle / additional contact info</a:t>
            </a:r>
          </a:p>
        </p:txBody>
      </p:sp>
    </p:spTree>
    <p:extLst>
      <p:ext uri="{BB962C8B-B14F-4D97-AF65-F5344CB8AC3E}">
        <p14:creationId xmlns:p14="http://schemas.microsoft.com/office/powerpoint/2010/main" val="1795914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830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4" r:id="rId5"/>
    <p:sldLayoutId id="2147483657"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scikit-learn.org/stable/modules/generated/sklearn.feature_extraction.text.TfidfVectorizer.html" TargetMode="External"/><Relationship Id="rId3" Type="http://schemas.openxmlformats.org/officeDocument/2006/relationships/hyperlink" Target="https://www.sas.com/en_ca/insights/analytics/what-is-natural-language-processing-nlp.html" TargetMode="External"/><Relationship Id="rId7" Type="http://schemas.openxmlformats.org/officeDocument/2006/relationships/hyperlink" Target="https://www.kaggle.com/code/paulrohan2020/tf-idf-tutorial" TargetMode="External"/><Relationship Id="rId2" Type="http://schemas.openxmlformats.org/officeDocument/2006/relationships/hyperlink" Target="https://www.ibm.com/topics/natural-language-processing" TargetMode="External"/><Relationship Id="rId1" Type="http://schemas.openxmlformats.org/officeDocument/2006/relationships/slideLayout" Target="../slideLayouts/slideLayout2.xml"/><Relationship Id="rId6" Type="http://schemas.openxmlformats.org/officeDocument/2006/relationships/hyperlink" Target="https://www.kaggle.com/datasets/jiashenliu/515k-hotel-reviews-data-in-europe&#160;" TargetMode="External"/><Relationship Id="rId5" Type="http://schemas.openxmlformats.org/officeDocument/2006/relationships/hyperlink" Target="https://ieeexplore.ieee.org/document/6758829" TargetMode="External"/><Relationship Id="rId10" Type="http://schemas.openxmlformats.org/officeDocument/2006/relationships/hyperlink" Target="https://huggingface.co/docs/transformers/model_doc/bert#transformers.BertModel" TargetMode="External"/><Relationship Id="rId4" Type="http://schemas.openxmlformats.org/officeDocument/2006/relationships/hyperlink" Target="https://www.geeksforgeeks.org/generating-word-cloud-python/" TargetMode="External"/><Relationship Id="rId9" Type="http://schemas.openxmlformats.org/officeDocument/2006/relationships/hyperlink" Target="https://huggingface.co/model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BE60-5D8F-6C41-A517-E4C3855CFB66}"/>
              </a:ext>
            </a:extLst>
          </p:cNvPr>
          <p:cNvSpPr>
            <a:spLocks noGrp="1"/>
          </p:cNvSpPr>
          <p:nvPr>
            <p:ph type="ctrTitle"/>
          </p:nvPr>
        </p:nvSpPr>
        <p:spPr>
          <a:xfrm>
            <a:off x="1578279" y="1931480"/>
            <a:ext cx="9739295" cy="2405318"/>
          </a:xfrm>
        </p:spPr>
        <p:txBody>
          <a:bodyPr lIns="91440" tIns="45720" rIns="91440" bIns="45720" anchor="b">
            <a:normAutofit/>
          </a:bodyPr>
          <a:lstStyle/>
          <a:p>
            <a:r>
              <a:rPr lang="en-US">
                <a:cs typeface="Calibri"/>
              </a:rPr>
              <a:t>Hotel Reviews: NLP &amp; Sentiment Analysis</a:t>
            </a:r>
            <a:br>
              <a:rPr lang="en-US">
                <a:cs typeface="Calibri"/>
              </a:rPr>
            </a:br>
            <a:endParaRPr lang="en-US"/>
          </a:p>
        </p:txBody>
      </p:sp>
      <p:sp>
        <p:nvSpPr>
          <p:cNvPr id="4" name="Text Placeholder 3">
            <a:extLst>
              <a:ext uri="{FF2B5EF4-FFF2-40B4-BE49-F238E27FC236}">
                <a16:creationId xmlns:a16="http://schemas.microsoft.com/office/drawing/2014/main" id="{13E932DF-6BEC-8349-9E3C-C74C19687D56}"/>
              </a:ext>
            </a:extLst>
          </p:cNvPr>
          <p:cNvSpPr>
            <a:spLocks noGrp="1"/>
          </p:cNvSpPr>
          <p:nvPr>
            <p:ph type="body" sz="quarter" idx="10"/>
          </p:nvPr>
        </p:nvSpPr>
        <p:spPr>
          <a:xfrm>
            <a:off x="1578279" y="3701008"/>
            <a:ext cx="8060499" cy="1908565"/>
          </a:xfrm>
        </p:spPr>
        <p:txBody>
          <a:bodyPr lIns="91440" tIns="45720" rIns="91440" bIns="45720" anchor="b" anchorCtr="0">
            <a:noAutofit/>
          </a:bodyPr>
          <a:lstStyle/>
          <a:p>
            <a:pPr marL="457200" algn="r">
              <a:lnSpc>
                <a:spcPct val="100000"/>
              </a:lnSpc>
            </a:pPr>
            <a:r>
              <a:rPr lang="en" sz="2000" b="1">
                <a:solidFill>
                  <a:srgbClr val="C00000"/>
                </a:solidFill>
                <a:ea typeface="+mn-lt"/>
                <a:cs typeface="+mn-lt"/>
              </a:rPr>
              <a:t>Group 5</a:t>
            </a:r>
            <a:endParaRPr lang="en-US" sz="2000" b="1">
              <a:solidFill>
                <a:srgbClr val="C00000"/>
              </a:solidFill>
              <a:cs typeface="Calibri"/>
            </a:endParaRPr>
          </a:p>
          <a:p>
            <a:pPr marL="457200" algn="r">
              <a:lnSpc>
                <a:spcPct val="100000"/>
              </a:lnSpc>
            </a:pPr>
            <a:endParaRPr lang="en" sz="2000" b="1">
              <a:solidFill>
                <a:srgbClr val="C00000"/>
              </a:solidFill>
              <a:ea typeface="+mn-lt"/>
              <a:cs typeface="+mn-lt"/>
            </a:endParaRPr>
          </a:p>
          <a:p>
            <a:pPr marL="457200" algn="r">
              <a:lnSpc>
                <a:spcPct val="100000"/>
              </a:lnSpc>
            </a:pPr>
            <a:r>
              <a:rPr lang="en" sz="2000" b="1" err="1">
                <a:solidFill>
                  <a:srgbClr val="C00000"/>
                </a:solidFill>
                <a:ea typeface="+mn-lt"/>
                <a:cs typeface="+mn-lt"/>
              </a:rPr>
              <a:t>Jannatul</a:t>
            </a:r>
            <a:r>
              <a:rPr lang="en" sz="2000" b="1">
                <a:solidFill>
                  <a:srgbClr val="C00000"/>
                </a:solidFill>
                <a:ea typeface="+mn-lt"/>
                <a:cs typeface="+mn-lt"/>
              </a:rPr>
              <a:t> Naeema</a:t>
            </a:r>
          </a:p>
          <a:p>
            <a:pPr algn="r"/>
            <a:r>
              <a:rPr lang="en" sz="2000" b="1" err="1">
                <a:solidFill>
                  <a:srgbClr val="C00000"/>
                </a:solidFill>
                <a:ea typeface="+mn-lt"/>
                <a:cs typeface="+mn-lt"/>
              </a:rPr>
              <a:t>Deyvis</a:t>
            </a:r>
            <a:r>
              <a:rPr lang="en" sz="2000" b="1">
                <a:solidFill>
                  <a:srgbClr val="C00000"/>
                </a:solidFill>
                <a:ea typeface="+mn-lt"/>
                <a:cs typeface="+mn-lt"/>
              </a:rPr>
              <a:t> Dalman</a:t>
            </a:r>
          </a:p>
          <a:p>
            <a:pPr algn="r"/>
            <a:r>
              <a:rPr lang="en" sz="2000" b="1" err="1">
                <a:solidFill>
                  <a:srgbClr val="C00000"/>
                </a:solidFill>
                <a:ea typeface="+mn-lt"/>
                <a:cs typeface="+mn-lt"/>
              </a:rPr>
              <a:t>Devanshi</a:t>
            </a:r>
            <a:r>
              <a:rPr lang="en" sz="2000" b="1">
                <a:solidFill>
                  <a:srgbClr val="C00000"/>
                </a:solidFill>
                <a:ea typeface="+mn-lt"/>
                <a:cs typeface="+mn-lt"/>
              </a:rPr>
              <a:t> Patel</a:t>
            </a:r>
          </a:p>
          <a:p>
            <a:pPr algn="r"/>
            <a:r>
              <a:rPr lang="en" sz="2000" b="1">
                <a:solidFill>
                  <a:srgbClr val="C00000"/>
                </a:solidFill>
                <a:ea typeface="+mn-lt"/>
                <a:cs typeface="+mn-lt"/>
              </a:rPr>
              <a:t>Utsav Agrawal</a:t>
            </a:r>
            <a:endParaRPr lang="en"/>
          </a:p>
        </p:txBody>
      </p:sp>
      <p:sp>
        <p:nvSpPr>
          <p:cNvPr id="5" name="Text Placeholder 4">
            <a:extLst>
              <a:ext uri="{FF2B5EF4-FFF2-40B4-BE49-F238E27FC236}">
                <a16:creationId xmlns:a16="http://schemas.microsoft.com/office/drawing/2014/main" id="{93423051-1C04-6F46-BEDF-92AECB74013E}"/>
              </a:ext>
            </a:extLst>
          </p:cNvPr>
          <p:cNvSpPr>
            <a:spLocks noGrp="1"/>
          </p:cNvSpPr>
          <p:nvPr>
            <p:ph type="body" sz="quarter" idx="11"/>
          </p:nvPr>
        </p:nvSpPr>
        <p:spPr>
          <a:xfrm>
            <a:off x="1578279" y="1263041"/>
            <a:ext cx="6586081" cy="521874"/>
          </a:xfrm>
        </p:spPr>
        <p:txBody>
          <a:bodyPr lIns="91440" tIns="45720" rIns="91440" bIns="45720" anchor="t">
            <a:normAutofit/>
          </a:bodyPr>
          <a:lstStyle/>
          <a:p>
            <a:r>
              <a:rPr lang="en-US" sz="2800">
                <a:solidFill>
                  <a:schemeClr val="accent1"/>
                </a:solidFill>
                <a:cs typeface="Calibri"/>
              </a:rPr>
              <a:t>Data 608</a:t>
            </a:r>
          </a:p>
        </p:txBody>
      </p:sp>
    </p:spTree>
    <p:extLst>
      <p:ext uri="{BB962C8B-B14F-4D97-AF65-F5344CB8AC3E}">
        <p14:creationId xmlns:p14="http://schemas.microsoft.com/office/powerpoint/2010/main" val="368241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D11A3-84DB-D217-1736-3DDB3CAE5229}"/>
              </a:ext>
            </a:extLst>
          </p:cNvPr>
          <p:cNvSpPr>
            <a:spLocks noGrp="1"/>
          </p:cNvSpPr>
          <p:nvPr>
            <p:ph type="title"/>
          </p:nvPr>
        </p:nvSpPr>
        <p:spPr>
          <a:xfrm>
            <a:off x="562628" y="463968"/>
            <a:ext cx="9724372" cy="741125"/>
          </a:xfrm>
        </p:spPr>
        <p:txBody>
          <a:bodyPr lIns="91440" tIns="45720" rIns="91440" bIns="45720" anchor="ctr" anchorCtr="0">
            <a:normAutofit fontScale="90000"/>
          </a:bodyPr>
          <a:lstStyle/>
          <a:p>
            <a:r>
              <a:rPr lang="en-US">
                <a:solidFill>
                  <a:srgbClr val="FF0000"/>
                </a:solidFill>
                <a:latin typeface="Calibri Light"/>
                <a:cs typeface="Calibri Light"/>
              </a:rPr>
              <a:t>TF-IDF: Term Frequency-Inverse Document Frequency</a:t>
            </a:r>
            <a:endParaRPr lang="en-US">
              <a:solidFill>
                <a:srgbClr val="FF0000"/>
              </a:solidFill>
              <a:cs typeface="Calibri"/>
            </a:endParaRPr>
          </a:p>
        </p:txBody>
      </p:sp>
      <p:sp>
        <p:nvSpPr>
          <p:cNvPr id="4" name="Slide Number Placeholder 3">
            <a:extLst>
              <a:ext uri="{FF2B5EF4-FFF2-40B4-BE49-F238E27FC236}">
                <a16:creationId xmlns:a16="http://schemas.microsoft.com/office/drawing/2014/main" id="{B8BECF2B-E782-0F22-C864-1540E53FD867}"/>
              </a:ext>
            </a:extLst>
          </p:cNvPr>
          <p:cNvSpPr>
            <a:spLocks noGrp="1"/>
          </p:cNvSpPr>
          <p:nvPr>
            <p:ph type="sldNum" sz="quarter" idx="12"/>
          </p:nvPr>
        </p:nvSpPr>
        <p:spPr/>
        <p:txBody>
          <a:bodyPr/>
          <a:lstStyle/>
          <a:p>
            <a:fld id="{5C35FCF4-C3EF-BD43-82E0-05BC237DAD2A}" type="slidenum">
              <a:rPr lang="en-US" smtClean="0"/>
              <a:pPr/>
              <a:t>10</a:t>
            </a:fld>
            <a:endParaRPr lang="en-US"/>
          </a:p>
        </p:txBody>
      </p:sp>
      <p:graphicFrame>
        <p:nvGraphicFramePr>
          <p:cNvPr id="6" name="Diagram 6">
            <a:extLst>
              <a:ext uri="{FF2B5EF4-FFF2-40B4-BE49-F238E27FC236}">
                <a16:creationId xmlns:a16="http://schemas.microsoft.com/office/drawing/2014/main" id="{AB312FBE-F063-7BDD-B677-5ABD5B026A7F}"/>
              </a:ext>
            </a:extLst>
          </p:cNvPr>
          <p:cNvGraphicFramePr/>
          <p:nvPr>
            <p:extLst>
              <p:ext uri="{D42A27DB-BD31-4B8C-83A1-F6EECF244321}">
                <p14:modId xmlns:p14="http://schemas.microsoft.com/office/powerpoint/2010/main" val="131463865"/>
              </p:ext>
            </p:extLst>
          </p:nvPr>
        </p:nvGraphicFramePr>
        <p:xfrm>
          <a:off x="199183" y="413169"/>
          <a:ext cx="11738595" cy="6862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0074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E1975-E618-C0C8-69AC-37A133F0E8C7}"/>
              </a:ext>
            </a:extLst>
          </p:cNvPr>
          <p:cNvSpPr>
            <a:spLocks noGrp="1"/>
          </p:cNvSpPr>
          <p:nvPr>
            <p:ph type="title"/>
          </p:nvPr>
        </p:nvSpPr>
        <p:spPr>
          <a:xfrm>
            <a:off x="552190" y="171694"/>
            <a:ext cx="9724372" cy="1033398"/>
          </a:xfrm>
        </p:spPr>
        <p:txBody>
          <a:bodyPr lIns="91440" tIns="45720" rIns="91440" bIns="45720" anchor="ctr" anchorCtr="0">
            <a:normAutofit/>
          </a:bodyPr>
          <a:lstStyle/>
          <a:p>
            <a:r>
              <a:rPr lang="en-US" sz="4000">
                <a:solidFill>
                  <a:srgbClr val="FF0000"/>
                </a:solidFill>
                <a:latin typeface="Calibri"/>
                <a:cs typeface="Calibri Light"/>
              </a:rPr>
              <a:t>TF-IDF for Five Different Cities</a:t>
            </a:r>
            <a:endParaRPr lang="en-CA" sz="4000" b="0">
              <a:latin typeface="Calibri"/>
              <a:ea typeface="+mn-lt"/>
              <a:cs typeface="+mn-lt"/>
            </a:endParaRPr>
          </a:p>
        </p:txBody>
      </p:sp>
      <p:sp>
        <p:nvSpPr>
          <p:cNvPr id="4" name="Slide Number Placeholder 3">
            <a:extLst>
              <a:ext uri="{FF2B5EF4-FFF2-40B4-BE49-F238E27FC236}">
                <a16:creationId xmlns:a16="http://schemas.microsoft.com/office/drawing/2014/main" id="{69F213AF-AB75-7ACB-116A-5DF9D565AEB1}"/>
              </a:ext>
            </a:extLst>
          </p:cNvPr>
          <p:cNvSpPr>
            <a:spLocks noGrp="1"/>
          </p:cNvSpPr>
          <p:nvPr>
            <p:ph type="sldNum" sz="quarter" idx="12"/>
          </p:nvPr>
        </p:nvSpPr>
        <p:spPr/>
        <p:txBody>
          <a:bodyPr/>
          <a:lstStyle/>
          <a:p>
            <a:fld id="{5C35FCF4-C3EF-BD43-82E0-05BC237DAD2A}" type="slidenum">
              <a:rPr lang="en-US" smtClean="0"/>
              <a:pPr/>
              <a:t>11</a:t>
            </a:fld>
            <a:endParaRPr lang="en-US"/>
          </a:p>
        </p:txBody>
      </p:sp>
      <p:graphicFrame>
        <p:nvGraphicFramePr>
          <p:cNvPr id="6" name="Table 6">
            <a:extLst>
              <a:ext uri="{FF2B5EF4-FFF2-40B4-BE49-F238E27FC236}">
                <a16:creationId xmlns:a16="http://schemas.microsoft.com/office/drawing/2014/main" id="{4D4A45F3-CA71-D4E0-4E3F-A37FF801521B}"/>
              </a:ext>
            </a:extLst>
          </p:cNvPr>
          <p:cNvGraphicFramePr>
            <a:graphicFrameLocks noGrp="1"/>
          </p:cNvGraphicFramePr>
          <p:nvPr>
            <p:extLst>
              <p:ext uri="{D42A27DB-BD31-4B8C-83A1-F6EECF244321}">
                <p14:modId xmlns:p14="http://schemas.microsoft.com/office/powerpoint/2010/main" val="3215392479"/>
              </p:ext>
            </p:extLst>
          </p:nvPr>
        </p:nvGraphicFramePr>
        <p:xfrm>
          <a:off x="302712" y="1356986"/>
          <a:ext cx="11550761" cy="5023350"/>
        </p:xfrm>
        <a:graphic>
          <a:graphicData uri="http://schemas.openxmlformats.org/drawingml/2006/table">
            <a:tbl>
              <a:tblPr firstRow="1" bandRow="1">
                <a:tableStyleId>{8A107856-5554-42FB-B03E-39F5DBC370BA}</a:tableStyleId>
              </a:tblPr>
              <a:tblGrid>
                <a:gridCol w="1346547">
                  <a:extLst>
                    <a:ext uri="{9D8B030D-6E8A-4147-A177-3AD203B41FA5}">
                      <a16:colId xmlns:a16="http://schemas.microsoft.com/office/drawing/2014/main" val="760881293"/>
                    </a:ext>
                  </a:extLst>
                </a:gridCol>
                <a:gridCol w="10204214">
                  <a:extLst>
                    <a:ext uri="{9D8B030D-6E8A-4147-A177-3AD203B41FA5}">
                      <a16:colId xmlns:a16="http://schemas.microsoft.com/office/drawing/2014/main" val="1841445484"/>
                    </a:ext>
                  </a:extLst>
                </a:gridCol>
              </a:tblGrid>
              <a:tr h="1004670">
                <a:tc>
                  <a:txBody>
                    <a:bodyPr/>
                    <a:lstStyle/>
                    <a:p>
                      <a:pPr algn="ctr"/>
                      <a:r>
                        <a:rPr lang="en-US" sz="2000" b="0"/>
                        <a:t>Delhi</a:t>
                      </a:r>
                    </a:p>
                  </a:txBody>
                  <a:tcPr anchor="ctr"/>
                </a:tc>
                <a:tc>
                  <a:txBody>
                    <a:bodyPr/>
                    <a:lstStyle/>
                    <a:p>
                      <a:endParaRPr lang="en-US"/>
                    </a:p>
                  </a:txBody>
                  <a:tcPr/>
                </a:tc>
                <a:extLst>
                  <a:ext uri="{0D108BD9-81ED-4DB2-BD59-A6C34878D82A}">
                    <a16:rowId xmlns:a16="http://schemas.microsoft.com/office/drawing/2014/main" val="1357629599"/>
                  </a:ext>
                </a:extLst>
              </a:tr>
              <a:tr h="1004670">
                <a:tc>
                  <a:txBody>
                    <a:bodyPr/>
                    <a:lstStyle/>
                    <a:p>
                      <a:pPr algn="ctr"/>
                      <a:r>
                        <a:rPr lang="en-US" sz="2000"/>
                        <a:t>Dubai</a:t>
                      </a:r>
                    </a:p>
                  </a:txBody>
                  <a:tcPr anchor="ctr"/>
                </a:tc>
                <a:tc>
                  <a:txBody>
                    <a:bodyPr/>
                    <a:lstStyle/>
                    <a:p>
                      <a:endParaRPr lang="en-US"/>
                    </a:p>
                  </a:txBody>
                  <a:tcPr/>
                </a:tc>
                <a:extLst>
                  <a:ext uri="{0D108BD9-81ED-4DB2-BD59-A6C34878D82A}">
                    <a16:rowId xmlns:a16="http://schemas.microsoft.com/office/drawing/2014/main" val="414992134"/>
                  </a:ext>
                </a:extLst>
              </a:tr>
              <a:tr h="1004670">
                <a:tc>
                  <a:txBody>
                    <a:bodyPr/>
                    <a:lstStyle/>
                    <a:p>
                      <a:pPr algn="ctr"/>
                      <a:r>
                        <a:rPr lang="en-US" sz="2000"/>
                        <a:t>London</a:t>
                      </a:r>
                    </a:p>
                  </a:txBody>
                  <a:tcPr anchor="ctr"/>
                </a:tc>
                <a:tc>
                  <a:txBody>
                    <a:bodyPr/>
                    <a:lstStyle/>
                    <a:p>
                      <a:endParaRPr lang="en-US"/>
                    </a:p>
                  </a:txBody>
                  <a:tcPr/>
                </a:tc>
                <a:extLst>
                  <a:ext uri="{0D108BD9-81ED-4DB2-BD59-A6C34878D82A}">
                    <a16:rowId xmlns:a16="http://schemas.microsoft.com/office/drawing/2014/main" val="3889680273"/>
                  </a:ext>
                </a:extLst>
              </a:tr>
              <a:tr h="1004670">
                <a:tc>
                  <a:txBody>
                    <a:bodyPr/>
                    <a:lstStyle/>
                    <a:p>
                      <a:pPr algn="ctr"/>
                      <a:r>
                        <a:rPr lang="en-US" sz="2000"/>
                        <a:t>NYC</a:t>
                      </a:r>
                    </a:p>
                  </a:txBody>
                  <a:tcPr anchor="ctr"/>
                </a:tc>
                <a:tc>
                  <a:txBody>
                    <a:bodyPr/>
                    <a:lstStyle/>
                    <a:p>
                      <a:endParaRPr lang="en-US"/>
                    </a:p>
                  </a:txBody>
                  <a:tcPr/>
                </a:tc>
                <a:extLst>
                  <a:ext uri="{0D108BD9-81ED-4DB2-BD59-A6C34878D82A}">
                    <a16:rowId xmlns:a16="http://schemas.microsoft.com/office/drawing/2014/main" val="1585741694"/>
                  </a:ext>
                </a:extLst>
              </a:tr>
              <a:tr h="1004670">
                <a:tc>
                  <a:txBody>
                    <a:bodyPr/>
                    <a:lstStyle/>
                    <a:p>
                      <a:pPr lvl="0" algn="ctr">
                        <a:buNone/>
                      </a:pPr>
                      <a:r>
                        <a:rPr lang="en-US" sz="2000" u="none" strike="noStrike" noProof="0"/>
                        <a:t>Shanghai</a:t>
                      </a:r>
                      <a:endParaRPr lang="en-US" sz="2000"/>
                    </a:p>
                  </a:txBody>
                  <a:tcPr anchor="ctr"/>
                </a:tc>
                <a:tc>
                  <a:txBody>
                    <a:bodyPr/>
                    <a:lstStyle/>
                    <a:p>
                      <a:endParaRPr lang="en-US"/>
                    </a:p>
                  </a:txBody>
                  <a:tcPr/>
                </a:tc>
                <a:extLst>
                  <a:ext uri="{0D108BD9-81ED-4DB2-BD59-A6C34878D82A}">
                    <a16:rowId xmlns:a16="http://schemas.microsoft.com/office/drawing/2014/main" val="1166690934"/>
                  </a:ext>
                </a:extLst>
              </a:tr>
            </a:tbl>
          </a:graphicData>
        </a:graphic>
      </p:graphicFrame>
      <p:pic>
        <p:nvPicPr>
          <p:cNvPr id="7" name="Picture 7" descr="Text, letter&#10;&#10;Description automatically generated">
            <a:extLst>
              <a:ext uri="{FF2B5EF4-FFF2-40B4-BE49-F238E27FC236}">
                <a16:creationId xmlns:a16="http://schemas.microsoft.com/office/drawing/2014/main" id="{46E2A46D-69DC-CA9E-2E4D-63C49C3D2F66}"/>
              </a:ext>
            </a:extLst>
          </p:cNvPr>
          <p:cNvPicPr>
            <a:picLocks noChangeAspect="1"/>
          </p:cNvPicPr>
          <p:nvPr/>
        </p:nvPicPr>
        <p:blipFill>
          <a:blip r:embed="rId2"/>
          <a:stretch>
            <a:fillRect/>
          </a:stretch>
        </p:blipFill>
        <p:spPr>
          <a:xfrm>
            <a:off x="1697278" y="1372508"/>
            <a:ext cx="10133554" cy="929286"/>
          </a:xfrm>
          <a:prstGeom prst="rect">
            <a:avLst/>
          </a:prstGeom>
        </p:spPr>
      </p:pic>
      <p:pic>
        <p:nvPicPr>
          <p:cNvPr id="8" name="Picture 8" descr="Text, letter&#10;&#10;Description automatically generated">
            <a:extLst>
              <a:ext uri="{FF2B5EF4-FFF2-40B4-BE49-F238E27FC236}">
                <a16:creationId xmlns:a16="http://schemas.microsoft.com/office/drawing/2014/main" id="{2C277259-2318-C072-05AF-1D4FC758F549}"/>
              </a:ext>
            </a:extLst>
          </p:cNvPr>
          <p:cNvPicPr>
            <a:picLocks noChangeAspect="1"/>
          </p:cNvPicPr>
          <p:nvPr/>
        </p:nvPicPr>
        <p:blipFill>
          <a:blip r:embed="rId3"/>
          <a:stretch>
            <a:fillRect/>
          </a:stretch>
        </p:blipFill>
        <p:spPr>
          <a:xfrm>
            <a:off x="1697277" y="2383592"/>
            <a:ext cx="10133556" cy="942596"/>
          </a:xfrm>
          <a:prstGeom prst="rect">
            <a:avLst/>
          </a:prstGeom>
        </p:spPr>
      </p:pic>
      <p:pic>
        <p:nvPicPr>
          <p:cNvPr id="9" name="Picture 9" descr="Text, letter&#10;&#10;Description automatically generated">
            <a:extLst>
              <a:ext uri="{FF2B5EF4-FFF2-40B4-BE49-F238E27FC236}">
                <a16:creationId xmlns:a16="http://schemas.microsoft.com/office/drawing/2014/main" id="{08934C28-CFD8-827C-8D02-601CC3A0D8B7}"/>
              </a:ext>
            </a:extLst>
          </p:cNvPr>
          <p:cNvPicPr>
            <a:picLocks noChangeAspect="1"/>
          </p:cNvPicPr>
          <p:nvPr/>
        </p:nvPicPr>
        <p:blipFill>
          <a:blip r:embed="rId4"/>
          <a:stretch>
            <a:fillRect/>
          </a:stretch>
        </p:blipFill>
        <p:spPr>
          <a:xfrm>
            <a:off x="1697277" y="3376891"/>
            <a:ext cx="10133555" cy="960164"/>
          </a:xfrm>
          <a:prstGeom prst="rect">
            <a:avLst/>
          </a:prstGeom>
        </p:spPr>
      </p:pic>
      <p:pic>
        <p:nvPicPr>
          <p:cNvPr id="10" name="Picture 10" descr="Text, letter&#10;&#10;Description automatically generated">
            <a:extLst>
              <a:ext uri="{FF2B5EF4-FFF2-40B4-BE49-F238E27FC236}">
                <a16:creationId xmlns:a16="http://schemas.microsoft.com/office/drawing/2014/main" id="{D0FA3F79-B379-B84D-A172-85B6E869C970}"/>
              </a:ext>
            </a:extLst>
          </p:cNvPr>
          <p:cNvPicPr>
            <a:picLocks noChangeAspect="1"/>
          </p:cNvPicPr>
          <p:nvPr/>
        </p:nvPicPr>
        <p:blipFill>
          <a:blip r:embed="rId5"/>
          <a:stretch>
            <a:fillRect/>
          </a:stretch>
        </p:blipFill>
        <p:spPr>
          <a:xfrm>
            <a:off x="1697277" y="4388746"/>
            <a:ext cx="10133556" cy="940617"/>
          </a:xfrm>
          <a:prstGeom prst="rect">
            <a:avLst/>
          </a:prstGeom>
        </p:spPr>
      </p:pic>
      <p:pic>
        <p:nvPicPr>
          <p:cNvPr id="11" name="Picture 11" descr="Text, letter&#10;&#10;Description automatically generated">
            <a:extLst>
              <a:ext uri="{FF2B5EF4-FFF2-40B4-BE49-F238E27FC236}">
                <a16:creationId xmlns:a16="http://schemas.microsoft.com/office/drawing/2014/main" id="{572368E5-DB10-9AE3-374A-AD2AF4117181}"/>
              </a:ext>
            </a:extLst>
          </p:cNvPr>
          <p:cNvPicPr>
            <a:picLocks noChangeAspect="1"/>
          </p:cNvPicPr>
          <p:nvPr/>
        </p:nvPicPr>
        <p:blipFill>
          <a:blip r:embed="rId6"/>
          <a:stretch>
            <a:fillRect/>
          </a:stretch>
        </p:blipFill>
        <p:spPr>
          <a:xfrm>
            <a:off x="1697277" y="5393699"/>
            <a:ext cx="10133556" cy="966192"/>
          </a:xfrm>
          <a:prstGeom prst="rect">
            <a:avLst/>
          </a:prstGeom>
        </p:spPr>
      </p:pic>
    </p:spTree>
    <p:extLst>
      <p:ext uri="{BB962C8B-B14F-4D97-AF65-F5344CB8AC3E}">
        <p14:creationId xmlns:p14="http://schemas.microsoft.com/office/powerpoint/2010/main" val="1203709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E1975-E618-C0C8-69AC-37A133F0E8C7}"/>
              </a:ext>
            </a:extLst>
          </p:cNvPr>
          <p:cNvSpPr>
            <a:spLocks noGrp="1"/>
          </p:cNvSpPr>
          <p:nvPr>
            <p:ph type="title"/>
          </p:nvPr>
        </p:nvSpPr>
        <p:spPr/>
        <p:txBody>
          <a:bodyPr lIns="91440" tIns="45720" rIns="91440" bIns="45720" anchor="ctr" anchorCtr="0">
            <a:normAutofit/>
          </a:bodyPr>
          <a:lstStyle/>
          <a:p>
            <a:r>
              <a:rPr lang="en-US">
                <a:solidFill>
                  <a:srgbClr val="FF0000"/>
                </a:solidFill>
                <a:latin typeface="Calibri"/>
                <a:cs typeface="Calibri Light"/>
              </a:rPr>
              <a:t>BERT from Hugging Face: Sentiment Analysis</a:t>
            </a:r>
            <a:endParaRPr lang="en-US">
              <a:solidFill>
                <a:srgbClr val="FF0000"/>
              </a:solidFill>
              <a:latin typeface="Calibri"/>
              <a:cs typeface="Calibri"/>
            </a:endParaRPr>
          </a:p>
        </p:txBody>
      </p:sp>
      <p:sp>
        <p:nvSpPr>
          <p:cNvPr id="4" name="Slide Number Placeholder 3">
            <a:extLst>
              <a:ext uri="{FF2B5EF4-FFF2-40B4-BE49-F238E27FC236}">
                <a16:creationId xmlns:a16="http://schemas.microsoft.com/office/drawing/2014/main" id="{69F213AF-AB75-7ACB-116A-5DF9D565AEB1}"/>
              </a:ext>
            </a:extLst>
          </p:cNvPr>
          <p:cNvSpPr>
            <a:spLocks noGrp="1"/>
          </p:cNvSpPr>
          <p:nvPr>
            <p:ph type="sldNum" sz="quarter" idx="12"/>
          </p:nvPr>
        </p:nvSpPr>
        <p:spPr/>
        <p:txBody>
          <a:bodyPr/>
          <a:lstStyle/>
          <a:p>
            <a:fld id="{5C35FCF4-C3EF-BD43-82E0-05BC237DAD2A}" type="slidenum">
              <a:rPr lang="en-US" smtClean="0"/>
              <a:pPr/>
              <a:t>12</a:t>
            </a:fld>
            <a:endParaRPr lang="en-US"/>
          </a:p>
        </p:txBody>
      </p:sp>
      <p:graphicFrame>
        <p:nvGraphicFramePr>
          <p:cNvPr id="6" name="Content Placeholder 5">
            <a:extLst>
              <a:ext uri="{FF2B5EF4-FFF2-40B4-BE49-F238E27FC236}">
                <a16:creationId xmlns:a16="http://schemas.microsoft.com/office/drawing/2014/main" id="{324E5719-9245-FC56-0329-F2C7D8A1F400}"/>
              </a:ext>
            </a:extLst>
          </p:cNvPr>
          <p:cNvGraphicFramePr>
            <a:graphicFrameLocks noGrp="1"/>
          </p:cNvGraphicFramePr>
          <p:nvPr>
            <p:ph idx="1"/>
            <p:extLst>
              <p:ext uri="{D42A27DB-BD31-4B8C-83A1-F6EECF244321}">
                <p14:modId xmlns:p14="http://schemas.microsoft.com/office/powerpoint/2010/main" val="9661913"/>
              </p:ext>
            </p:extLst>
          </p:nvPr>
        </p:nvGraphicFramePr>
        <p:xfrm>
          <a:off x="722387" y="1349292"/>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89703D1D-717F-EF10-A2C3-2ED3F47B85F4}"/>
              </a:ext>
            </a:extLst>
          </p:cNvPr>
          <p:cNvSpPr txBox="1"/>
          <p:nvPr/>
        </p:nvSpPr>
        <p:spPr>
          <a:xfrm>
            <a:off x="722387" y="4995543"/>
            <a:ext cx="10356138" cy="1384995"/>
          </a:xfrm>
          <a:prstGeom prst="rect">
            <a:avLst/>
          </a:prstGeom>
          <a:noFill/>
        </p:spPr>
        <p:txBody>
          <a:bodyPr wrap="square">
            <a:spAutoFit/>
          </a:bodyPr>
          <a:lstStyle/>
          <a:p>
            <a:pPr marL="285750" indent="-285750">
              <a:buFont typeface="Arial" panose="020B0604020202020204" pitchFamily="34" charset="0"/>
              <a:buChar char="•"/>
            </a:pPr>
            <a:endParaRPr lang="en-US" sz="2800"/>
          </a:p>
          <a:p>
            <a:r>
              <a:rPr lang="en-US" sz="2800">
                <a:solidFill>
                  <a:srgbClr val="FF0000"/>
                </a:solidFill>
              </a:rPr>
              <a:t>Teams LSTM model and use of pretrained BERT model are still training in Google collab ( for last 10 </a:t>
            </a:r>
            <a:r>
              <a:rPr lang="en-US" sz="2800" err="1">
                <a:solidFill>
                  <a:srgbClr val="FF0000"/>
                </a:solidFill>
              </a:rPr>
              <a:t>hrs</a:t>
            </a:r>
            <a:r>
              <a:rPr lang="en-US" sz="2800">
                <a:solidFill>
                  <a:srgbClr val="FF0000"/>
                </a:solidFill>
              </a:rPr>
              <a:t>….)</a:t>
            </a:r>
          </a:p>
        </p:txBody>
      </p:sp>
    </p:spTree>
    <p:extLst>
      <p:ext uri="{BB962C8B-B14F-4D97-AF65-F5344CB8AC3E}">
        <p14:creationId xmlns:p14="http://schemas.microsoft.com/office/powerpoint/2010/main" val="766467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29716-450B-E7E4-B17A-51C65888DF70}"/>
              </a:ext>
            </a:extLst>
          </p:cNvPr>
          <p:cNvSpPr>
            <a:spLocks noGrp="1"/>
          </p:cNvSpPr>
          <p:nvPr>
            <p:ph type="title"/>
          </p:nvPr>
        </p:nvSpPr>
        <p:spPr/>
        <p:txBody>
          <a:bodyPr lIns="91440" tIns="45720" rIns="91440" bIns="45720" anchor="ctr" anchorCtr="0">
            <a:normAutofit/>
          </a:bodyPr>
          <a:lstStyle/>
          <a:p>
            <a:r>
              <a:rPr lang="en-US">
                <a:cs typeface="Calibri"/>
              </a:rPr>
              <a:t>Text Classification</a:t>
            </a:r>
            <a:endParaRPr lang="en-US"/>
          </a:p>
        </p:txBody>
      </p:sp>
      <p:sp>
        <p:nvSpPr>
          <p:cNvPr id="3" name="Content Placeholder 2">
            <a:extLst>
              <a:ext uri="{FF2B5EF4-FFF2-40B4-BE49-F238E27FC236}">
                <a16:creationId xmlns:a16="http://schemas.microsoft.com/office/drawing/2014/main" id="{15992955-0DC7-BA01-DCFA-F3B3D91536EA}"/>
              </a:ext>
            </a:extLst>
          </p:cNvPr>
          <p:cNvSpPr>
            <a:spLocks noGrp="1"/>
          </p:cNvSpPr>
          <p:nvPr>
            <p:ph idx="1"/>
          </p:nvPr>
        </p:nvSpPr>
        <p:spPr/>
        <p:txBody>
          <a:bodyPr lIns="91440" tIns="45720" rIns="91440" bIns="45720" anchor="t"/>
          <a:lstStyle/>
          <a:p>
            <a:r>
              <a:rPr lang="en-US">
                <a:cs typeface="Calibri"/>
              </a:rPr>
              <a:t>Words were chosen after viewing the 500 most common words.</a:t>
            </a:r>
            <a:endParaRPr lang="en-US" err="1">
              <a:cs typeface="Calibri"/>
            </a:endParaRPr>
          </a:p>
          <a:p>
            <a:r>
              <a:rPr lang="en-US">
                <a:cs typeface="Calibri"/>
              </a:rPr>
              <a:t>Food: </a:t>
            </a:r>
            <a:r>
              <a:rPr lang="en-US">
                <a:ea typeface="+mn-lt"/>
                <a:cs typeface="+mn-lt"/>
              </a:rPr>
              <a:t>restaurant</a:t>
            </a:r>
            <a:r>
              <a:rPr lang="en-US">
                <a:cs typeface="Calibri"/>
              </a:rPr>
              <a:t>, </a:t>
            </a:r>
            <a:r>
              <a:rPr lang="en-US">
                <a:ea typeface="+mn-lt"/>
                <a:cs typeface="+mn-lt"/>
              </a:rPr>
              <a:t>restaurants, pasta, food, dinner, lunch, breakfast, menu, burger, pizza, tea, coffee, brunch, snack, snacks.</a:t>
            </a:r>
            <a:endParaRPr lang="en-US">
              <a:cs typeface="Calibri"/>
            </a:endParaRPr>
          </a:p>
          <a:p>
            <a:r>
              <a:rPr lang="en-US">
                <a:cs typeface="Calibri"/>
              </a:rPr>
              <a:t>Service: check-in, staff, friendly, reception, kind.</a:t>
            </a:r>
          </a:p>
          <a:p>
            <a:r>
              <a:rPr lang="en-US">
                <a:cs typeface="Calibri"/>
              </a:rPr>
              <a:t>Cleanliness: dirty, clean, hygiene, tidy, washed, spotless, stained.</a:t>
            </a:r>
          </a:p>
          <a:p>
            <a:r>
              <a:rPr lang="en-US">
                <a:cs typeface="Calibri"/>
              </a:rPr>
              <a:t>Price: cost, cheap, expensive, costly, overpriced, value.</a:t>
            </a:r>
          </a:p>
          <a:p>
            <a:r>
              <a:rPr lang="en-US">
                <a:cs typeface="Calibri"/>
              </a:rPr>
              <a:t>Location: view, location, airport, ocean, skyline.</a:t>
            </a:r>
          </a:p>
        </p:txBody>
      </p:sp>
      <p:sp>
        <p:nvSpPr>
          <p:cNvPr id="4" name="Slide Number Placeholder 3">
            <a:extLst>
              <a:ext uri="{FF2B5EF4-FFF2-40B4-BE49-F238E27FC236}">
                <a16:creationId xmlns:a16="http://schemas.microsoft.com/office/drawing/2014/main" id="{EEBDB457-0713-3E96-93E3-2CBC3E93DE30}"/>
              </a:ext>
            </a:extLst>
          </p:cNvPr>
          <p:cNvSpPr>
            <a:spLocks noGrp="1"/>
          </p:cNvSpPr>
          <p:nvPr>
            <p:ph type="sldNum" sz="quarter" idx="12"/>
          </p:nvPr>
        </p:nvSpPr>
        <p:spPr/>
        <p:txBody>
          <a:bodyPr/>
          <a:lstStyle/>
          <a:p>
            <a:fld id="{5C35FCF4-C3EF-BD43-82E0-05BC237DAD2A}" type="slidenum">
              <a:rPr lang="en-US" smtClean="0"/>
              <a:pPr/>
              <a:t>13</a:t>
            </a:fld>
            <a:endParaRPr lang="en-US"/>
          </a:p>
        </p:txBody>
      </p:sp>
    </p:spTree>
    <p:extLst>
      <p:ext uri="{BB962C8B-B14F-4D97-AF65-F5344CB8AC3E}">
        <p14:creationId xmlns:p14="http://schemas.microsoft.com/office/powerpoint/2010/main" val="3624928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7F27B-88E5-4344-409C-F1BEFD492A96}"/>
              </a:ext>
            </a:extLst>
          </p:cNvPr>
          <p:cNvSpPr>
            <a:spLocks noGrp="1"/>
          </p:cNvSpPr>
          <p:nvPr>
            <p:ph type="title"/>
          </p:nvPr>
        </p:nvSpPr>
        <p:spPr/>
        <p:txBody>
          <a:bodyPr lIns="91440" tIns="45720" rIns="91440" bIns="45720" anchor="ctr" anchorCtr="0">
            <a:normAutofit/>
          </a:bodyPr>
          <a:lstStyle/>
          <a:p>
            <a:r>
              <a:rPr lang="en-CA">
                <a:cs typeface="Calibri"/>
              </a:rPr>
              <a:t>Text Classification</a:t>
            </a:r>
            <a:endParaRPr lang="en-CA"/>
          </a:p>
        </p:txBody>
      </p:sp>
      <p:graphicFrame>
        <p:nvGraphicFramePr>
          <p:cNvPr id="5" name="Table 5">
            <a:extLst>
              <a:ext uri="{FF2B5EF4-FFF2-40B4-BE49-F238E27FC236}">
                <a16:creationId xmlns:a16="http://schemas.microsoft.com/office/drawing/2014/main" id="{452F1EDC-B0D3-98CE-4C9C-0D9C464750FF}"/>
              </a:ext>
            </a:extLst>
          </p:cNvPr>
          <p:cNvGraphicFramePr>
            <a:graphicFrameLocks noGrp="1"/>
          </p:cNvGraphicFramePr>
          <p:nvPr>
            <p:ph idx="1"/>
            <p:extLst>
              <p:ext uri="{D42A27DB-BD31-4B8C-83A1-F6EECF244321}">
                <p14:modId xmlns:p14="http://schemas.microsoft.com/office/powerpoint/2010/main" val="427660452"/>
              </p:ext>
            </p:extLst>
          </p:nvPr>
        </p:nvGraphicFramePr>
        <p:xfrm>
          <a:off x="521870" y="2565317"/>
          <a:ext cx="9725022" cy="2225040"/>
        </p:xfrm>
        <a:graphic>
          <a:graphicData uri="http://schemas.openxmlformats.org/drawingml/2006/table">
            <a:tbl>
              <a:tblPr firstRow="1" bandRow="1">
                <a:tableStyleId>{21E4AEA4-8DFA-4A89-87EB-49C32662AFE0}</a:tableStyleId>
              </a:tblPr>
              <a:tblGrid>
                <a:gridCol w="1620837">
                  <a:extLst>
                    <a:ext uri="{9D8B030D-6E8A-4147-A177-3AD203B41FA5}">
                      <a16:colId xmlns:a16="http://schemas.microsoft.com/office/drawing/2014/main" val="3922723422"/>
                    </a:ext>
                  </a:extLst>
                </a:gridCol>
                <a:gridCol w="1620837">
                  <a:extLst>
                    <a:ext uri="{9D8B030D-6E8A-4147-A177-3AD203B41FA5}">
                      <a16:colId xmlns:a16="http://schemas.microsoft.com/office/drawing/2014/main" val="3458607915"/>
                    </a:ext>
                  </a:extLst>
                </a:gridCol>
                <a:gridCol w="1620837">
                  <a:extLst>
                    <a:ext uri="{9D8B030D-6E8A-4147-A177-3AD203B41FA5}">
                      <a16:colId xmlns:a16="http://schemas.microsoft.com/office/drawing/2014/main" val="1455400881"/>
                    </a:ext>
                  </a:extLst>
                </a:gridCol>
                <a:gridCol w="1620837">
                  <a:extLst>
                    <a:ext uri="{9D8B030D-6E8A-4147-A177-3AD203B41FA5}">
                      <a16:colId xmlns:a16="http://schemas.microsoft.com/office/drawing/2014/main" val="3634492266"/>
                    </a:ext>
                  </a:extLst>
                </a:gridCol>
                <a:gridCol w="1620837">
                  <a:extLst>
                    <a:ext uri="{9D8B030D-6E8A-4147-A177-3AD203B41FA5}">
                      <a16:colId xmlns:a16="http://schemas.microsoft.com/office/drawing/2014/main" val="398473262"/>
                    </a:ext>
                  </a:extLst>
                </a:gridCol>
                <a:gridCol w="1620837">
                  <a:extLst>
                    <a:ext uri="{9D8B030D-6E8A-4147-A177-3AD203B41FA5}">
                      <a16:colId xmlns:a16="http://schemas.microsoft.com/office/drawing/2014/main" val="3689624210"/>
                    </a:ext>
                  </a:extLst>
                </a:gridCol>
              </a:tblGrid>
              <a:tr h="370840">
                <a:tc>
                  <a:txBody>
                    <a:bodyPr/>
                    <a:lstStyle/>
                    <a:p>
                      <a:r>
                        <a:rPr lang="en-US"/>
                        <a:t>City</a:t>
                      </a:r>
                    </a:p>
                  </a:txBody>
                  <a:tcPr/>
                </a:tc>
                <a:tc>
                  <a:txBody>
                    <a:bodyPr/>
                    <a:lstStyle/>
                    <a:p>
                      <a:r>
                        <a:rPr lang="en-US"/>
                        <a:t>Food</a:t>
                      </a:r>
                    </a:p>
                  </a:txBody>
                  <a:tcPr/>
                </a:tc>
                <a:tc>
                  <a:txBody>
                    <a:bodyPr/>
                    <a:lstStyle/>
                    <a:p>
                      <a:r>
                        <a:rPr lang="en-US"/>
                        <a:t>Service</a:t>
                      </a:r>
                    </a:p>
                  </a:txBody>
                  <a:tcPr/>
                </a:tc>
                <a:tc>
                  <a:txBody>
                    <a:bodyPr/>
                    <a:lstStyle/>
                    <a:p>
                      <a:pPr lvl="0">
                        <a:buNone/>
                      </a:pPr>
                      <a:r>
                        <a:rPr lang="en-US"/>
                        <a:t>Cleanliness</a:t>
                      </a:r>
                    </a:p>
                  </a:txBody>
                  <a:tcPr/>
                </a:tc>
                <a:tc>
                  <a:txBody>
                    <a:bodyPr/>
                    <a:lstStyle/>
                    <a:p>
                      <a:pPr lvl="0">
                        <a:buNone/>
                      </a:pPr>
                      <a:r>
                        <a:rPr lang="en-US"/>
                        <a:t>Price</a:t>
                      </a:r>
                    </a:p>
                  </a:txBody>
                  <a:tcPr/>
                </a:tc>
                <a:tc>
                  <a:txBody>
                    <a:bodyPr/>
                    <a:lstStyle/>
                    <a:p>
                      <a:r>
                        <a:rPr lang="en-US"/>
                        <a:t>Location</a:t>
                      </a:r>
                    </a:p>
                  </a:txBody>
                  <a:tcPr/>
                </a:tc>
                <a:extLst>
                  <a:ext uri="{0D108BD9-81ED-4DB2-BD59-A6C34878D82A}">
                    <a16:rowId xmlns:a16="http://schemas.microsoft.com/office/drawing/2014/main" val="1695212014"/>
                  </a:ext>
                </a:extLst>
              </a:tr>
              <a:tr h="370840">
                <a:tc>
                  <a:txBody>
                    <a:bodyPr/>
                    <a:lstStyle/>
                    <a:p>
                      <a:r>
                        <a:rPr lang="en-US"/>
                        <a:t>Delhi</a:t>
                      </a:r>
                    </a:p>
                  </a:txBody>
                  <a:tcPr/>
                </a:tc>
                <a:tc>
                  <a:txBody>
                    <a:bodyPr/>
                    <a:lstStyle/>
                    <a:p>
                      <a:r>
                        <a:rPr lang="en-US"/>
                        <a:t>89.43%</a:t>
                      </a:r>
                    </a:p>
                  </a:txBody>
                  <a:tcPr/>
                </a:tc>
                <a:tc>
                  <a:txBody>
                    <a:bodyPr/>
                    <a:lstStyle/>
                    <a:p>
                      <a:r>
                        <a:rPr lang="en-US"/>
                        <a:t>92.17%</a:t>
                      </a:r>
                    </a:p>
                  </a:txBody>
                  <a:tcPr/>
                </a:tc>
                <a:tc>
                  <a:txBody>
                    <a:bodyPr/>
                    <a:lstStyle/>
                    <a:p>
                      <a:r>
                        <a:rPr lang="en-US"/>
                        <a:t>92.78%</a:t>
                      </a:r>
                    </a:p>
                  </a:txBody>
                  <a:tcPr/>
                </a:tc>
                <a:tc>
                  <a:txBody>
                    <a:bodyPr/>
                    <a:lstStyle/>
                    <a:p>
                      <a:r>
                        <a:rPr lang="en-US"/>
                        <a:t>86.38%</a:t>
                      </a:r>
                    </a:p>
                  </a:txBody>
                  <a:tcPr/>
                </a:tc>
                <a:tc>
                  <a:txBody>
                    <a:bodyPr/>
                    <a:lstStyle/>
                    <a:p>
                      <a:r>
                        <a:rPr lang="en-US"/>
                        <a:t>89.63%</a:t>
                      </a:r>
                    </a:p>
                  </a:txBody>
                  <a:tcPr/>
                </a:tc>
                <a:extLst>
                  <a:ext uri="{0D108BD9-81ED-4DB2-BD59-A6C34878D82A}">
                    <a16:rowId xmlns:a16="http://schemas.microsoft.com/office/drawing/2014/main" val="3586201070"/>
                  </a:ext>
                </a:extLst>
              </a:tr>
              <a:tr h="370840">
                <a:tc>
                  <a:txBody>
                    <a:bodyPr/>
                    <a:lstStyle/>
                    <a:p>
                      <a:r>
                        <a:rPr lang="en-US"/>
                        <a:t>London</a:t>
                      </a:r>
                    </a:p>
                  </a:txBody>
                  <a:tcPr/>
                </a:tc>
                <a:tc>
                  <a:txBody>
                    <a:bodyPr/>
                    <a:lstStyle/>
                    <a:p>
                      <a:r>
                        <a:rPr lang="en-US"/>
                        <a:t>98.09%</a:t>
                      </a:r>
                    </a:p>
                  </a:txBody>
                  <a:tcPr/>
                </a:tc>
                <a:tc>
                  <a:txBody>
                    <a:bodyPr/>
                    <a:lstStyle/>
                    <a:p>
                      <a:r>
                        <a:rPr lang="en-US"/>
                        <a:t>97.96%</a:t>
                      </a:r>
                    </a:p>
                  </a:txBody>
                  <a:tcPr/>
                </a:tc>
                <a:tc>
                  <a:txBody>
                    <a:bodyPr/>
                    <a:lstStyle/>
                    <a:p>
                      <a:r>
                        <a:rPr lang="en-US"/>
                        <a:t>98.89%</a:t>
                      </a:r>
                    </a:p>
                  </a:txBody>
                  <a:tcPr/>
                </a:tc>
                <a:tc>
                  <a:txBody>
                    <a:bodyPr/>
                    <a:lstStyle/>
                    <a:p>
                      <a:r>
                        <a:rPr lang="en-US"/>
                        <a:t>98.59%</a:t>
                      </a:r>
                    </a:p>
                  </a:txBody>
                  <a:tcPr/>
                </a:tc>
                <a:tc>
                  <a:txBody>
                    <a:bodyPr/>
                    <a:lstStyle/>
                    <a:p>
                      <a:r>
                        <a:rPr lang="en-US"/>
                        <a:t>98.99%</a:t>
                      </a:r>
                    </a:p>
                  </a:txBody>
                  <a:tcPr/>
                </a:tc>
                <a:extLst>
                  <a:ext uri="{0D108BD9-81ED-4DB2-BD59-A6C34878D82A}">
                    <a16:rowId xmlns:a16="http://schemas.microsoft.com/office/drawing/2014/main" val="287678827"/>
                  </a:ext>
                </a:extLst>
              </a:tr>
              <a:tr h="370840">
                <a:tc>
                  <a:txBody>
                    <a:bodyPr/>
                    <a:lstStyle/>
                    <a:p>
                      <a:r>
                        <a:rPr lang="en-US"/>
                        <a:t>New York City</a:t>
                      </a:r>
                    </a:p>
                  </a:txBody>
                  <a:tcPr/>
                </a:tc>
                <a:tc>
                  <a:txBody>
                    <a:bodyPr/>
                    <a:lstStyle/>
                    <a:p>
                      <a:r>
                        <a:rPr lang="en-US"/>
                        <a:t>97.22%</a:t>
                      </a:r>
                    </a:p>
                  </a:txBody>
                  <a:tcPr/>
                </a:tc>
                <a:tc>
                  <a:txBody>
                    <a:bodyPr/>
                    <a:lstStyle/>
                    <a:p>
                      <a:r>
                        <a:rPr lang="en-US"/>
                        <a:t>97.13%</a:t>
                      </a:r>
                    </a:p>
                  </a:txBody>
                  <a:tcPr/>
                </a:tc>
                <a:tc>
                  <a:txBody>
                    <a:bodyPr/>
                    <a:lstStyle/>
                    <a:p>
                      <a:r>
                        <a:rPr lang="en-US"/>
                        <a:t>98.49%</a:t>
                      </a:r>
                    </a:p>
                  </a:txBody>
                  <a:tcPr/>
                </a:tc>
                <a:tc>
                  <a:txBody>
                    <a:bodyPr/>
                    <a:lstStyle/>
                    <a:p>
                      <a:r>
                        <a:rPr lang="en-US"/>
                        <a:t>98.01%</a:t>
                      </a:r>
                    </a:p>
                  </a:txBody>
                  <a:tcPr/>
                </a:tc>
                <a:tc>
                  <a:txBody>
                    <a:bodyPr/>
                    <a:lstStyle/>
                    <a:p>
                      <a:r>
                        <a:rPr lang="en-US"/>
                        <a:t>98.25%</a:t>
                      </a:r>
                    </a:p>
                  </a:txBody>
                  <a:tcPr/>
                </a:tc>
                <a:extLst>
                  <a:ext uri="{0D108BD9-81ED-4DB2-BD59-A6C34878D82A}">
                    <a16:rowId xmlns:a16="http://schemas.microsoft.com/office/drawing/2014/main" val="2321810897"/>
                  </a:ext>
                </a:extLst>
              </a:tr>
              <a:tr h="370840">
                <a:tc>
                  <a:txBody>
                    <a:bodyPr/>
                    <a:lstStyle/>
                    <a:p>
                      <a:r>
                        <a:rPr lang="en-US"/>
                        <a:t>Dubai</a:t>
                      </a:r>
                    </a:p>
                  </a:txBody>
                  <a:tcPr/>
                </a:tc>
                <a:tc>
                  <a:txBody>
                    <a:bodyPr/>
                    <a:lstStyle/>
                    <a:p>
                      <a:r>
                        <a:rPr lang="en-US"/>
                        <a:t>89.43%</a:t>
                      </a:r>
                    </a:p>
                  </a:txBody>
                  <a:tcPr/>
                </a:tc>
                <a:tc>
                  <a:txBody>
                    <a:bodyPr/>
                    <a:lstStyle/>
                    <a:p>
                      <a:r>
                        <a:rPr lang="en-US"/>
                        <a:t>92.17%</a:t>
                      </a:r>
                    </a:p>
                  </a:txBody>
                  <a:tcPr/>
                </a:tc>
                <a:tc>
                  <a:txBody>
                    <a:bodyPr/>
                    <a:lstStyle/>
                    <a:p>
                      <a:r>
                        <a:rPr lang="en-US"/>
                        <a:t>92.78%</a:t>
                      </a:r>
                    </a:p>
                  </a:txBody>
                  <a:tcPr/>
                </a:tc>
                <a:tc>
                  <a:txBody>
                    <a:bodyPr/>
                    <a:lstStyle/>
                    <a:p>
                      <a:r>
                        <a:rPr lang="en-US"/>
                        <a:t>86.38%</a:t>
                      </a:r>
                    </a:p>
                  </a:txBody>
                  <a:tcPr/>
                </a:tc>
                <a:tc>
                  <a:txBody>
                    <a:bodyPr/>
                    <a:lstStyle/>
                    <a:p>
                      <a:r>
                        <a:rPr lang="en-US"/>
                        <a:t>89.63%</a:t>
                      </a:r>
                    </a:p>
                  </a:txBody>
                  <a:tcPr/>
                </a:tc>
                <a:extLst>
                  <a:ext uri="{0D108BD9-81ED-4DB2-BD59-A6C34878D82A}">
                    <a16:rowId xmlns:a16="http://schemas.microsoft.com/office/drawing/2014/main" val="2129002597"/>
                  </a:ext>
                </a:extLst>
              </a:tr>
              <a:tr h="370840">
                <a:tc>
                  <a:txBody>
                    <a:bodyPr/>
                    <a:lstStyle/>
                    <a:p>
                      <a:r>
                        <a:rPr lang="en-US"/>
                        <a:t>Shanghai</a:t>
                      </a:r>
                    </a:p>
                  </a:txBody>
                  <a:tcPr/>
                </a:tc>
                <a:tc>
                  <a:txBody>
                    <a:bodyPr/>
                    <a:lstStyle/>
                    <a:p>
                      <a:r>
                        <a:rPr lang="en-US"/>
                        <a:t>88.79%</a:t>
                      </a:r>
                    </a:p>
                  </a:txBody>
                  <a:tcPr/>
                </a:tc>
                <a:tc>
                  <a:txBody>
                    <a:bodyPr/>
                    <a:lstStyle/>
                    <a:p>
                      <a:r>
                        <a:rPr lang="en-US"/>
                        <a:t>91.11%</a:t>
                      </a:r>
                    </a:p>
                  </a:txBody>
                  <a:tcPr/>
                </a:tc>
                <a:tc>
                  <a:txBody>
                    <a:bodyPr/>
                    <a:lstStyle/>
                    <a:p>
                      <a:r>
                        <a:rPr lang="en-US"/>
                        <a:t>89.60%</a:t>
                      </a:r>
                    </a:p>
                  </a:txBody>
                  <a:tcPr/>
                </a:tc>
                <a:tc>
                  <a:txBody>
                    <a:bodyPr/>
                    <a:lstStyle/>
                    <a:p>
                      <a:r>
                        <a:rPr lang="en-US"/>
                        <a:t>84.34%</a:t>
                      </a:r>
                    </a:p>
                  </a:txBody>
                  <a:tcPr/>
                </a:tc>
                <a:tc>
                  <a:txBody>
                    <a:bodyPr/>
                    <a:lstStyle/>
                    <a:p>
                      <a:r>
                        <a:rPr lang="en-US"/>
                        <a:t>90.54%</a:t>
                      </a:r>
                    </a:p>
                  </a:txBody>
                  <a:tcPr/>
                </a:tc>
                <a:extLst>
                  <a:ext uri="{0D108BD9-81ED-4DB2-BD59-A6C34878D82A}">
                    <a16:rowId xmlns:a16="http://schemas.microsoft.com/office/drawing/2014/main" val="24106731"/>
                  </a:ext>
                </a:extLst>
              </a:tr>
            </a:tbl>
          </a:graphicData>
        </a:graphic>
      </p:graphicFrame>
      <p:sp>
        <p:nvSpPr>
          <p:cNvPr id="4" name="Slide Number Placeholder 3">
            <a:extLst>
              <a:ext uri="{FF2B5EF4-FFF2-40B4-BE49-F238E27FC236}">
                <a16:creationId xmlns:a16="http://schemas.microsoft.com/office/drawing/2014/main" id="{62975AD6-ECCD-B4DC-B7B4-27F97E3AA426}"/>
              </a:ext>
            </a:extLst>
          </p:cNvPr>
          <p:cNvSpPr>
            <a:spLocks noGrp="1"/>
          </p:cNvSpPr>
          <p:nvPr>
            <p:ph type="sldNum" sz="quarter" idx="12"/>
          </p:nvPr>
        </p:nvSpPr>
        <p:spPr/>
        <p:txBody>
          <a:bodyPr/>
          <a:lstStyle/>
          <a:p>
            <a:fld id="{5C35FCF4-C3EF-BD43-82E0-05BC237DAD2A}" type="slidenum">
              <a:rPr lang="en-US" smtClean="0"/>
              <a:pPr/>
              <a:t>14</a:t>
            </a:fld>
            <a:endParaRPr lang="en-US"/>
          </a:p>
        </p:txBody>
      </p:sp>
      <p:sp>
        <p:nvSpPr>
          <p:cNvPr id="6" name="TextBox 5">
            <a:extLst>
              <a:ext uri="{FF2B5EF4-FFF2-40B4-BE49-F238E27FC236}">
                <a16:creationId xmlns:a16="http://schemas.microsoft.com/office/drawing/2014/main" id="{3F8BB409-71D7-2615-85D1-5576E9104F13}"/>
              </a:ext>
            </a:extLst>
          </p:cNvPr>
          <p:cNvSpPr txBox="1"/>
          <p:nvPr/>
        </p:nvSpPr>
        <p:spPr>
          <a:xfrm>
            <a:off x="561473" y="1774658"/>
            <a:ext cx="23126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Results from Model: Evaluation Accuracy</a:t>
            </a:r>
            <a:endParaRPr lang="en-US"/>
          </a:p>
        </p:txBody>
      </p:sp>
      <p:sp>
        <p:nvSpPr>
          <p:cNvPr id="3" name="Arrow: Left 2">
            <a:extLst>
              <a:ext uri="{FF2B5EF4-FFF2-40B4-BE49-F238E27FC236}">
                <a16:creationId xmlns:a16="http://schemas.microsoft.com/office/drawing/2014/main" id="{12B95ED4-0DD0-791D-A891-CCE12FC4411B}"/>
              </a:ext>
            </a:extLst>
          </p:cNvPr>
          <p:cNvSpPr/>
          <p:nvPr/>
        </p:nvSpPr>
        <p:spPr>
          <a:xfrm>
            <a:off x="9525000" y="3363951"/>
            <a:ext cx="715536" cy="3159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BE893A63-4A6A-35C5-9F31-91AE3842097E}"/>
              </a:ext>
            </a:extLst>
          </p:cNvPr>
          <p:cNvSpPr/>
          <p:nvPr/>
        </p:nvSpPr>
        <p:spPr>
          <a:xfrm>
            <a:off x="6449121" y="4088779"/>
            <a:ext cx="622609" cy="269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2628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D11A3-84DB-D217-1736-3DDB3CAE5229}"/>
              </a:ext>
            </a:extLst>
          </p:cNvPr>
          <p:cNvSpPr>
            <a:spLocks noGrp="1"/>
          </p:cNvSpPr>
          <p:nvPr>
            <p:ph type="title"/>
          </p:nvPr>
        </p:nvSpPr>
        <p:spPr/>
        <p:txBody>
          <a:bodyPr/>
          <a:lstStyle/>
          <a:p>
            <a:r>
              <a:rPr lang="en-CA"/>
              <a:t>Sentiment Analysis</a:t>
            </a:r>
          </a:p>
        </p:txBody>
      </p:sp>
      <p:pic>
        <p:nvPicPr>
          <p:cNvPr id="6" name="Content Placeholder 5" descr="Icon&#10;&#10;Description automatically generated">
            <a:extLst>
              <a:ext uri="{FF2B5EF4-FFF2-40B4-BE49-F238E27FC236}">
                <a16:creationId xmlns:a16="http://schemas.microsoft.com/office/drawing/2014/main" id="{B5F56B5B-7C33-26AF-9A0D-8129C38B905F}"/>
              </a:ext>
            </a:extLst>
          </p:cNvPr>
          <p:cNvPicPr>
            <a:picLocks noGrp="1" noChangeAspect="1"/>
          </p:cNvPicPr>
          <p:nvPr>
            <p:ph idx="1"/>
          </p:nvPr>
        </p:nvPicPr>
        <p:blipFill>
          <a:blip r:embed="rId2"/>
          <a:stretch>
            <a:fillRect/>
          </a:stretch>
        </p:blipFill>
        <p:spPr>
          <a:xfrm>
            <a:off x="805543" y="1659377"/>
            <a:ext cx="1374858" cy="1673020"/>
          </a:xfrm>
        </p:spPr>
      </p:pic>
      <p:sp>
        <p:nvSpPr>
          <p:cNvPr id="4" name="Slide Number Placeholder 3">
            <a:extLst>
              <a:ext uri="{FF2B5EF4-FFF2-40B4-BE49-F238E27FC236}">
                <a16:creationId xmlns:a16="http://schemas.microsoft.com/office/drawing/2014/main" id="{B8BECF2B-E782-0F22-C864-1540E53FD867}"/>
              </a:ext>
            </a:extLst>
          </p:cNvPr>
          <p:cNvSpPr>
            <a:spLocks noGrp="1"/>
          </p:cNvSpPr>
          <p:nvPr>
            <p:ph type="sldNum" sz="quarter" idx="12"/>
          </p:nvPr>
        </p:nvSpPr>
        <p:spPr/>
        <p:txBody>
          <a:bodyPr/>
          <a:lstStyle/>
          <a:p>
            <a:fld id="{5C35FCF4-C3EF-BD43-82E0-05BC237DAD2A}" type="slidenum">
              <a:rPr lang="en-US" smtClean="0"/>
              <a:pPr/>
              <a:t>15</a:t>
            </a:fld>
            <a:endParaRPr lang="en-US"/>
          </a:p>
        </p:txBody>
      </p:sp>
      <p:sp>
        <p:nvSpPr>
          <p:cNvPr id="7" name="TextBox 6">
            <a:extLst>
              <a:ext uri="{FF2B5EF4-FFF2-40B4-BE49-F238E27FC236}">
                <a16:creationId xmlns:a16="http://schemas.microsoft.com/office/drawing/2014/main" id="{CFDE2F61-C2E8-AB0F-0C32-A6DCD3EAA8B5}"/>
              </a:ext>
            </a:extLst>
          </p:cNvPr>
          <p:cNvSpPr txBox="1"/>
          <p:nvPr/>
        </p:nvSpPr>
        <p:spPr>
          <a:xfrm>
            <a:off x="4387092" y="2131409"/>
            <a:ext cx="2075443" cy="461665"/>
          </a:xfrm>
          <a:prstGeom prst="rect">
            <a:avLst/>
          </a:prstGeom>
          <a:noFill/>
        </p:spPr>
        <p:txBody>
          <a:bodyPr wrap="square" rtlCol="0">
            <a:spAutoFit/>
          </a:bodyPr>
          <a:lstStyle/>
          <a:p>
            <a:pPr algn="ctr"/>
            <a:r>
              <a:rPr lang="en-US" sz="2400" b="1"/>
              <a:t> NLTK Library</a:t>
            </a:r>
          </a:p>
        </p:txBody>
      </p:sp>
      <p:sp>
        <p:nvSpPr>
          <p:cNvPr id="8" name="Right Arrow 7">
            <a:extLst>
              <a:ext uri="{FF2B5EF4-FFF2-40B4-BE49-F238E27FC236}">
                <a16:creationId xmlns:a16="http://schemas.microsoft.com/office/drawing/2014/main" id="{11C5D563-F55C-4112-B7CF-80FD7D8B2282}"/>
              </a:ext>
            </a:extLst>
          </p:cNvPr>
          <p:cNvSpPr/>
          <p:nvPr/>
        </p:nvSpPr>
        <p:spPr>
          <a:xfrm>
            <a:off x="2961564" y="2224584"/>
            <a:ext cx="996287" cy="368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CC46F1CF-22DA-07A2-DE6B-6F9A33070632}"/>
              </a:ext>
            </a:extLst>
          </p:cNvPr>
          <p:cNvSpPr/>
          <p:nvPr/>
        </p:nvSpPr>
        <p:spPr>
          <a:xfrm>
            <a:off x="6953362" y="2224584"/>
            <a:ext cx="996287" cy="368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5B4ABDD-D423-FDE3-F012-8A2600676812}"/>
              </a:ext>
            </a:extLst>
          </p:cNvPr>
          <p:cNvSpPr txBox="1"/>
          <p:nvPr/>
        </p:nvSpPr>
        <p:spPr>
          <a:xfrm>
            <a:off x="8071820" y="2177997"/>
            <a:ext cx="3935122" cy="461665"/>
          </a:xfrm>
          <a:prstGeom prst="rect">
            <a:avLst/>
          </a:prstGeom>
          <a:noFill/>
        </p:spPr>
        <p:txBody>
          <a:bodyPr wrap="square" rtlCol="0">
            <a:spAutoFit/>
          </a:bodyPr>
          <a:lstStyle/>
          <a:p>
            <a:pPr algn="ctr"/>
            <a:r>
              <a:rPr lang="en-US" sz="2400" b="1"/>
              <a:t>VADER Sentiment Analysis</a:t>
            </a:r>
          </a:p>
        </p:txBody>
      </p:sp>
      <p:sp>
        <p:nvSpPr>
          <p:cNvPr id="11" name="TextBox 10">
            <a:extLst>
              <a:ext uri="{FF2B5EF4-FFF2-40B4-BE49-F238E27FC236}">
                <a16:creationId xmlns:a16="http://schemas.microsoft.com/office/drawing/2014/main" id="{ECE89F63-CB46-A4D4-8724-FDF9B7D766B0}"/>
              </a:ext>
            </a:extLst>
          </p:cNvPr>
          <p:cNvSpPr txBox="1"/>
          <p:nvPr/>
        </p:nvSpPr>
        <p:spPr>
          <a:xfrm>
            <a:off x="674703" y="3577701"/>
            <a:ext cx="11214924" cy="2031325"/>
          </a:xfrm>
          <a:prstGeom prst="rect">
            <a:avLst/>
          </a:prstGeom>
          <a:noFill/>
        </p:spPr>
        <p:txBody>
          <a:bodyPr wrap="square" rtlCol="0">
            <a:spAutoFit/>
          </a:bodyPr>
          <a:lstStyle/>
          <a:p>
            <a:pPr marL="285750" indent="-285750">
              <a:buFont typeface="Arial" panose="020B0604020202020204" pitchFamily="34" charset="0"/>
              <a:buChar char="•"/>
            </a:pPr>
            <a:r>
              <a:rPr lang="en-US"/>
              <a:t>Team used the inbuilt Python library NLTK to carry out sentiment analysis on the Reviews for the hotels</a:t>
            </a:r>
          </a:p>
          <a:p>
            <a:pPr marL="285750" indent="-285750">
              <a:buFont typeface="Arial" panose="020B0604020202020204" pitchFamily="34" charset="0"/>
              <a:buChar char="•"/>
            </a:pPr>
            <a:r>
              <a:rPr lang="en-US"/>
              <a:t>Team realized that original dataset </a:t>
            </a:r>
            <a:r>
              <a:rPr lang="en-US" err="1"/>
              <a:t>doesnot</a:t>
            </a:r>
            <a:r>
              <a:rPr lang="en-US"/>
              <a:t> have reviewers rating for each review </a:t>
            </a:r>
          </a:p>
          <a:p>
            <a:pPr marL="285750" indent="-285750">
              <a:buFont typeface="Arial" panose="020B0604020202020204" pitchFamily="34" charset="0"/>
              <a:buChar char="•"/>
            </a:pPr>
            <a:r>
              <a:rPr lang="en-US"/>
              <a:t>Team used another dataset of hotel reviews to train their model for sentiment analysis</a:t>
            </a:r>
          </a:p>
          <a:p>
            <a:pPr marL="285750" indent="-285750">
              <a:buFont typeface="Arial" panose="020B0604020202020204" pitchFamily="34" charset="0"/>
              <a:buChar char="•"/>
            </a:pPr>
            <a:r>
              <a:rPr lang="en-US"/>
              <a:t>Score provided by the reviewers to decide on positive, negative or neutral sentiment for the review </a:t>
            </a:r>
          </a:p>
          <a:p>
            <a:pPr marL="285750" indent="-285750">
              <a:buFont typeface="Arial" panose="020B0604020202020204" pitchFamily="34" charset="0"/>
              <a:buChar char="•"/>
            </a:pPr>
            <a:r>
              <a:rPr lang="en-US"/>
              <a:t>Vader sentiment analysis was used to generate Negative score, Positive Score and Compound score for each review</a:t>
            </a:r>
          </a:p>
          <a:p>
            <a:pPr marL="285750" indent="-285750">
              <a:buFont typeface="Arial" panose="020B0604020202020204" pitchFamily="34" charset="0"/>
              <a:buChar char="•"/>
            </a:pPr>
            <a:r>
              <a:rPr lang="en-US"/>
              <a:t>Gaussian Naïve bias classifier was used to train classification model for Positive, Negative and Neutral sentiments with for each review in test set with 82% accuracy</a:t>
            </a:r>
          </a:p>
        </p:txBody>
      </p:sp>
    </p:spTree>
    <p:extLst>
      <p:ext uri="{BB962C8B-B14F-4D97-AF65-F5344CB8AC3E}">
        <p14:creationId xmlns:p14="http://schemas.microsoft.com/office/powerpoint/2010/main" val="3673299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D11A3-84DB-D217-1736-3DDB3CAE5229}"/>
              </a:ext>
            </a:extLst>
          </p:cNvPr>
          <p:cNvSpPr>
            <a:spLocks noGrp="1"/>
          </p:cNvSpPr>
          <p:nvPr>
            <p:ph type="title"/>
          </p:nvPr>
        </p:nvSpPr>
        <p:spPr/>
        <p:txBody>
          <a:bodyPr/>
          <a:lstStyle/>
          <a:p>
            <a:r>
              <a:rPr lang="en-CA"/>
              <a:t>Sentiment Analysis</a:t>
            </a:r>
          </a:p>
        </p:txBody>
      </p:sp>
      <p:pic>
        <p:nvPicPr>
          <p:cNvPr id="6" name="Content Placeholder 5" descr="Icon&#10;&#10;Description automatically generated">
            <a:extLst>
              <a:ext uri="{FF2B5EF4-FFF2-40B4-BE49-F238E27FC236}">
                <a16:creationId xmlns:a16="http://schemas.microsoft.com/office/drawing/2014/main" id="{B5F56B5B-7C33-26AF-9A0D-8129C38B905F}"/>
              </a:ext>
            </a:extLst>
          </p:cNvPr>
          <p:cNvPicPr>
            <a:picLocks noGrp="1" noChangeAspect="1"/>
          </p:cNvPicPr>
          <p:nvPr>
            <p:ph idx="1"/>
          </p:nvPr>
        </p:nvPicPr>
        <p:blipFill>
          <a:blip r:embed="rId2"/>
          <a:stretch>
            <a:fillRect/>
          </a:stretch>
        </p:blipFill>
        <p:spPr>
          <a:xfrm>
            <a:off x="805543" y="1659377"/>
            <a:ext cx="1374858" cy="1673020"/>
          </a:xfrm>
        </p:spPr>
      </p:pic>
      <p:sp>
        <p:nvSpPr>
          <p:cNvPr id="4" name="Slide Number Placeholder 3">
            <a:extLst>
              <a:ext uri="{FF2B5EF4-FFF2-40B4-BE49-F238E27FC236}">
                <a16:creationId xmlns:a16="http://schemas.microsoft.com/office/drawing/2014/main" id="{B8BECF2B-E782-0F22-C864-1540E53FD867}"/>
              </a:ext>
            </a:extLst>
          </p:cNvPr>
          <p:cNvSpPr>
            <a:spLocks noGrp="1"/>
          </p:cNvSpPr>
          <p:nvPr>
            <p:ph type="sldNum" sz="quarter" idx="12"/>
          </p:nvPr>
        </p:nvSpPr>
        <p:spPr/>
        <p:txBody>
          <a:bodyPr/>
          <a:lstStyle/>
          <a:p>
            <a:fld id="{5C35FCF4-C3EF-BD43-82E0-05BC237DAD2A}" type="slidenum">
              <a:rPr lang="en-US" smtClean="0"/>
              <a:pPr/>
              <a:t>16</a:t>
            </a:fld>
            <a:endParaRPr lang="en-US"/>
          </a:p>
        </p:txBody>
      </p:sp>
      <p:sp>
        <p:nvSpPr>
          <p:cNvPr id="7" name="TextBox 6">
            <a:extLst>
              <a:ext uri="{FF2B5EF4-FFF2-40B4-BE49-F238E27FC236}">
                <a16:creationId xmlns:a16="http://schemas.microsoft.com/office/drawing/2014/main" id="{CFDE2F61-C2E8-AB0F-0C32-A6DCD3EAA8B5}"/>
              </a:ext>
            </a:extLst>
          </p:cNvPr>
          <p:cNvSpPr txBox="1"/>
          <p:nvPr/>
        </p:nvSpPr>
        <p:spPr>
          <a:xfrm>
            <a:off x="4387092" y="2131409"/>
            <a:ext cx="2075443" cy="461665"/>
          </a:xfrm>
          <a:prstGeom prst="rect">
            <a:avLst/>
          </a:prstGeom>
          <a:noFill/>
        </p:spPr>
        <p:txBody>
          <a:bodyPr wrap="square" rtlCol="0">
            <a:spAutoFit/>
          </a:bodyPr>
          <a:lstStyle/>
          <a:p>
            <a:pPr algn="ctr"/>
            <a:r>
              <a:rPr lang="en-US" sz="2400" b="1"/>
              <a:t> NLTK Library</a:t>
            </a:r>
          </a:p>
        </p:txBody>
      </p:sp>
      <p:sp>
        <p:nvSpPr>
          <p:cNvPr id="8" name="Right Arrow 7">
            <a:extLst>
              <a:ext uri="{FF2B5EF4-FFF2-40B4-BE49-F238E27FC236}">
                <a16:creationId xmlns:a16="http://schemas.microsoft.com/office/drawing/2014/main" id="{11C5D563-F55C-4112-B7CF-80FD7D8B2282}"/>
              </a:ext>
            </a:extLst>
          </p:cNvPr>
          <p:cNvSpPr/>
          <p:nvPr/>
        </p:nvSpPr>
        <p:spPr>
          <a:xfrm>
            <a:off x="2961564" y="2224584"/>
            <a:ext cx="996287" cy="368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CC46F1CF-22DA-07A2-DE6B-6F9A33070632}"/>
              </a:ext>
            </a:extLst>
          </p:cNvPr>
          <p:cNvSpPr/>
          <p:nvPr/>
        </p:nvSpPr>
        <p:spPr>
          <a:xfrm>
            <a:off x="6953362" y="2224584"/>
            <a:ext cx="996287" cy="368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5B4ABDD-D423-FDE3-F012-8A2600676812}"/>
              </a:ext>
            </a:extLst>
          </p:cNvPr>
          <p:cNvSpPr txBox="1"/>
          <p:nvPr/>
        </p:nvSpPr>
        <p:spPr>
          <a:xfrm>
            <a:off x="8071820" y="2177997"/>
            <a:ext cx="3935122" cy="461665"/>
          </a:xfrm>
          <a:prstGeom prst="rect">
            <a:avLst/>
          </a:prstGeom>
          <a:noFill/>
        </p:spPr>
        <p:txBody>
          <a:bodyPr wrap="square" rtlCol="0">
            <a:spAutoFit/>
          </a:bodyPr>
          <a:lstStyle/>
          <a:p>
            <a:pPr algn="ctr"/>
            <a:r>
              <a:rPr lang="en-US" sz="2400" b="1"/>
              <a:t>VADER Sentiment Analysis</a:t>
            </a:r>
          </a:p>
        </p:txBody>
      </p:sp>
      <p:sp>
        <p:nvSpPr>
          <p:cNvPr id="11" name="TextBox 10">
            <a:extLst>
              <a:ext uri="{FF2B5EF4-FFF2-40B4-BE49-F238E27FC236}">
                <a16:creationId xmlns:a16="http://schemas.microsoft.com/office/drawing/2014/main" id="{ECE89F63-CB46-A4D4-8724-FDF9B7D766B0}"/>
              </a:ext>
            </a:extLst>
          </p:cNvPr>
          <p:cNvSpPr txBox="1"/>
          <p:nvPr/>
        </p:nvSpPr>
        <p:spPr>
          <a:xfrm>
            <a:off x="674703" y="3577701"/>
            <a:ext cx="11214924" cy="1477328"/>
          </a:xfrm>
          <a:prstGeom prst="rect">
            <a:avLst/>
          </a:prstGeom>
          <a:noFill/>
        </p:spPr>
        <p:txBody>
          <a:bodyPr wrap="square" rtlCol="0">
            <a:spAutoFit/>
          </a:bodyPr>
          <a:lstStyle/>
          <a:p>
            <a:pPr marL="285750" indent="-285750">
              <a:buFont typeface="Arial" panose="020B0604020202020204" pitchFamily="34" charset="0"/>
              <a:buChar char="•"/>
            </a:pPr>
            <a:r>
              <a:rPr lang="en-US"/>
              <a:t>Team then used these scores generated by Vader to train a model to predict average scores for each hotel.</a:t>
            </a:r>
          </a:p>
          <a:p>
            <a:pPr marL="285750" indent="-285750">
              <a:buFont typeface="Arial" panose="020B0604020202020204" pitchFamily="34" charset="0"/>
              <a:buChar char="•"/>
            </a:pPr>
            <a:r>
              <a:rPr lang="en-US" err="1"/>
              <a:t>Randomforest</a:t>
            </a:r>
            <a:r>
              <a:rPr lang="en-US"/>
              <a:t> Regressor &amp; Gradient Boost Regressor were used  with RMSE of 0.56 and 0.53 on test dataset </a:t>
            </a:r>
          </a:p>
          <a:p>
            <a:pPr marL="285750" indent="-285750">
              <a:buFont typeface="Arial" panose="020B0604020202020204" pitchFamily="34" charset="0"/>
              <a:buChar char="•"/>
            </a:pPr>
            <a:r>
              <a:rPr lang="en-US"/>
              <a:t>Team then used this trained model of average score on the original dataset. RMSE achieved was 0.6 on the original dataset</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2268860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F713B-DABF-8AEB-2B92-F7609ACDB5BE}"/>
              </a:ext>
            </a:extLst>
          </p:cNvPr>
          <p:cNvSpPr>
            <a:spLocks noGrp="1"/>
          </p:cNvSpPr>
          <p:nvPr>
            <p:ph type="title"/>
          </p:nvPr>
        </p:nvSpPr>
        <p:spPr>
          <a:xfrm>
            <a:off x="1335514" y="2510482"/>
            <a:ext cx="9724372" cy="1033398"/>
          </a:xfrm>
        </p:spPr>
        <p:txBody>
          <a:bodyPr lIns="91440" tIns="45720" rIns="91440" bIns="45720" anchor="ctr" anchorCtr="0">
            <a:normAutofit fontScale="90000"/>
          </a:bodyPr>
          <a:lstStyle/>
          <a:p>
            <a:pPr algn="ctr"/>
            <a:r>
              <a:rPr lang="en-US">
                <a:cs typeface="Calibri"/>
              </a:rPr>
              <a:t>Presentation </a:t>
            </a:r>
            <a:br>
              <a:rPr lang="en-US">
                <a:cs typeface="Calibri"/>
              </a:rPr>
            </a:br>
            <a:r>
              <a:rPr lang="en-US">
                <a:cs typeface="Calibri"/>
              </a:rPr>
              <a:t>2nd part</a:t>
            </a:r>
          </a:p>
        </p:txBody>
      </p:sp>
      <p:sp>
        <p:nvSpPr>
          <p:cNvPr id="4" name="Slide Number Placeholder 3">
            <a:extLst>
              <a:ext uri="{FF2B5EF4-FFF2-40B4-BE49-F238E27FC236}">
                <a16:creationId xmlns:a16="http://schemas.microsoft.com/office/drawing/2014/main" id="{A75A776E-26BB-9879-DF29-BC51FBA86EA9}"/>
              </a:ext>
            </a:extLst>
          </p:cNvPr>
          <p:cNvSpPr>
            <a:spLocks noGrp="1"/>
          </p:cNvSpPr>
          <p:nvPr>
            <p:ph type="sldNum" sz="quarter" idx="12"/>
          </p:nvPr>
        </p:nvSpPr>
        <p:spPr/>
        <p:txBody>
          <a:bodyPr/>
          <a:lstStyle/>
          <a:p>
            <a:fld id="{5C35FCF4-C3EF-BD43-82E0-05BC237DAD2A}" type="slidenum">
              <a:rPr lang="en-US" smtClean="0"/>
              <a:pPr/>
              <a:t>17</a:t>
            </a:fld>
            <a:endParaRPr lang="en-US"/>
          </a:p>
        </p:txBody>
      </p:sp>
    </p:spTree>
    <p:extLst>
      <p:ext uri="{BB962C8B-B14F-4D97-AF65-F5344CB8AC3E}">
        <p14:creationId xmlns:p14="http://schemas.microsoft.com/office/powerpoint/2010/main" val="1670035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E1975-E618-C0C8-69AC-37A133F0E8C7}"/>
              </a:ext>
            </a:extLst>
          </p:cNvPr>
          <p:cNvSpPr>
            <a:spLocks noGrp="1"/>
          </p:cNvSpPr>
          <p:nvPr>
            <p:ph type="title"/>
          </p:nvPr>
        </p:nvSpPr>
        <p:spPr>
          <a:xfrm>
            <a:off x="562628" y="2121318"/>
            <a:ext cx="10714972" cy="1033398"/>
          </a:xfrm>
        </p:spPr>
        <p:txBody>
          <a:bodyPr lIns="91440" tIns="45720" rIns="91440" bIns="45720" anchor="ctr" anchorCtr="0">
            <a:noAutofit/>
          </a:bodyPr>
          <a:lstStyle/>
          <a:p>
            <a:r>
              <a:rPr lang="en-CA" sz="4000">
                <a:ea typeface="+mn-lt"/>
                <a:cs typeface="+mn-lt"/>
              </a:rPr>
              <a:t>Sentimental analysis of a review(Amazon AWS) &amp;</a:t>
            </a:r>
            <a:br>
              <a:rPr lang="en-CA" sz="4000">
                <a:ea typeface="+mn-lt"/>
                <a:cs typeface="+mn-lt"/>
              </a:rPr>
            </a:br>
            <a:r>
              <a:rPr lang="en-CA" sz="4000">
                <a:ea typeface="+mn-lt"/>
                <a:cs typeface="+mn-lt"/>
              </a:rPr>
              <a:t>Hotel prediction based on question asked by user</a:t>
            </a:r>
            <a:br>
              <a:rPr lang="en-CA" sz="4000">
                <a:ea typeface="+mn-lt"/>
                <a:cs typeface="+mn-lt"/>
              </a:rPr>
            </a:br>
            <a:endParaRPr lang="en-CA" sz="4000">
              <a:ea typeface="+mn-lt"/>
              <a:cs typeface="+mn-lt"/>
            </a:endParaRPr>
          </a:p>
        </p:txBody>
      </p:sp>
      <p:sp>
        <p:nvSpPr>
          <p:cNvPr id="3" name="Content Placeholder 2">
            <a:extLst>
              <a:ext uri="{FF2B5EF4-FFF2-40B4-BE49-F238E27FC236}">
                <a16:creationId xmlns:a16="http://schemas.microsoft.com/office/drawing/2014/main" id="{95914C65-5506-BCA1-7821-789A6C59BAB1}"/>
              </a:ext>
            </a:extLst>
          </p:cNvPr>
          <p:cNvSpPr>
            <a:spLocks noGrp="1"/>
          </p:cNvSpPr>
          <p:nvPr>
            <p:ph idx="1"/>
          </p:nvPr>
        </p:nvSpPr>
        <p:spPr>
          <a:xfrm>
            <a:off x="2458103" y="3382920"/>
            <a:ext cx="7686022" cy="1115294"/>
          </a:xfrm>
        </p:spPr>
        <p:txBody>
          <a:bodyPr lIns="91440" tIns="45720" rIns="91440" bIns="45720" anchor="t"/>
          <a:lstStyle/>
          <a:p>
            <a:pPr marL="0" indent="0">
              <a:buNone/>
            </a:pPr>
            <a:r>
              <a:rPr lang="en-CA" sz="6600" b="1" u="sng">
                <a:cs typeface="Calibri"/>
              </a:rPr>
              <a:t>LIVE DEMO (In Class)</a:t>
            </a:r>
            <a:endParaRPr lang="en-US" sz="6600" b="1" u="sng">
              <a:cs typeface="Calibri"/>
            </a:endParaRPr>
          </a:p>
        </p:txBody>
      </p:sp>
      <p:sp>
        <p:nvSpPr>
          <p:cNvPr id="4" name="Slide Number Placeholder 3">
            <a:extLst>
              <a:ext uri="{FF2B5EF4-FFF2-40B4-BE49-F238E27FC236}">
                <a16:creationId xmlns:a16="http://schemas.microsoft.com/office/drawing/2014/main" id="{69F213AF-AB75-7ACB-116A-5DF9D565AEB1}"/>
              </a:ext>
            </a:extLst>
          </p:cNvPr>
          <p:cNvSpPr>
            <a:spLocks noGrp="1"/>
          </p:cNvSpPr>
          <p:nvPr>
            <p:ph type="sldNum" sz="quarter" idx="12"/>
          </p:nvPr>
        </p:nvSpPr>
        <p:spPr/>
        <p:txBody>
          <a:bodyPr/>
          <a:lstStyle/>
          <a:p>
            <a:fld id="{5C35FCF4-C3EF-BD43-82E0-05BC237DAD2A}" type="slidenum">
              <a:rPr lang="en-US" smtClean="0"/>
              <a:pPr/>
              <a:t>18</a:t>
            </a:fld>
            <a:endParaRPr lang="en-US"/>
          </a:p>
        </p:txBody>
      </p:sp>
    </p:spTree>
    <p:extLst>
      <p:ext uri="{BB962C8B-B14F-4D97-AF65-F5344CB8AC3E}">
        <p14:creationId xmlns:p14="http://schemas.microsoft.com/office/powerpoint/2010/main" val="2127228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D4CCC-8B35-E625-1783-78C59EF24D17}"/>
              </a:ext>
            </a:extLst>
          </p:cNvPr>
          <p:cNvSpPr>
            <a:spLocks noGrp="1"/>
          </p:cNvSpPr>
          <p:nvPr>
            <p:ph type="title"/>
          </p:nvPr>
        </p:nvSpPr>
        <p:spPr>
          <a:xfrm>
            <a:off x="562628" y="463968"/>
            <a:ext cx="10135852" cy="1033398"/>
          </a:xfrm>
        </p:spPr>
        <p:txBody>
          <a:bodyPr lIns="91440" tIns="45720" rIns="91440" bIns="45720" anchor="ctr" anchorCtr="0">
            <a:normAutofit fontScale="90000"/>
          </a:bodyPr>
          <a:lstStyle/>
          <a:p>
            <a:r>
              <a:rPr lang="en-US">
                <a:ea typeface="+mn-lt"/>
                <a:cs typeface="+mn-lt"/>
              </a:rPr>
              <a:t>Vader and Bert Sentiment: Scores produced by Bert and Vader differ from each other for same review</a:t>
            </a:r>
            <a:endParaRPr lang="en-US"/>
          </a:p>
        </p:txBody>
      </p:sp>
      <p:sp>
        <p:nvSpPr>
          <p:cNvPr id="4" name="Slide Number Placeholder 3">
            <a:extLst>
              <a:ext uri="{FF2B5EF4-FFF2-40B4-BE49-F238E27FC236}">
                <a16:creationId xmlns:a16="http://schemas.microsoft.com/office/drawing/2014/main" id="{4D207DFA-B198-D827-5181-3D2EB6D3A169}"/>
              </a:ext>
            </a:extLst>
          </p:cNvPr>
          <p:cNvSpPr>
            <a:spLocks noGrp="1"/>
          </p:cNvSpPr>
          <p:nvPr>
            <p:ph type="sldNum" sz="quarter" idx="12"/>
          </p:nvPr>
        </p:nvSpPr>
        <p:spPr/>
        <p:txBody>
          <a:bodyPr/>
          <a:lstStyle/>
          <a:p>
            <a:fld id="{5C35FCF4-C3EF-BD43-82E0-05BC237DAD2A}" type="slidenum">
              <a:rPr lang="en-US" smtClean="0"/>
              <a:pPr/>
              <a:t>19</a:t>
            </a:fld>
            <a:endParaRPr lang="en-US"/>
          </a:p>
        </p:txBody>
      </p:sp>
      <p:pic>
        <p:nvPicPr>
          <p:cNvPr id="6" name="Picture 6" descr="Graphical user interface, text&#10;&#10;Description automatically generated">
            <a:extLst>
              <a:ext uri="{FF2B5EF4-FFF2-40B4-BE49-F238E27FC236}">
                <a16:creationId xmlns:a16="http://schemas.microsoft.com/office/drawing/2014/main" id="{5661D2F6-6358-CEFA-D122-52DDEF0CC8C9}"/>
              </a:ext>
            </a:extLst>
          </p:cNvPr>
          <p:cNvPicPr>
            <a:picLocks noChangeAspect="1"/>
          </p:cNvPicPr>
          <p:nvPr/>
        </p:nvPicPr>
        <p:blipFill>
          <a:blip r:embed="rId2"/>
          <a:stretch>
            <a:fillRect/>
          </a:stretch>
        </p:blipFill>
        <p:spPr>
          <a:xfrm>
            <a:off x="566057" y="1545939"/>
            <a:ext cx="11146971" cy="979378"/>
          </a:xfrm>
          <a:prstGeom prst="rect">
            <a:avLst/>
          </a:prstGeom>
        </p:spPr>
      </p:pic>
      <p:sp>
        <p:nvSpPr>
          <p:cNvPr id="7" name="Rectangle 6">
            <a:extLst>
              <a:ext uri="{FF2B5EF4-FFF2-40B4-BE49-F238E27FC236}">
                <a16:creationId xmlns:a16="http://schemas.microsoft.com/office/drawing/2014/main" id="{3874ED72-C881-8390-C9B9-2CC3CE7ED201}"/>
              </a:ext>
            </a:extLst>
          </p:cNvPr>
          <p:cNvSpPr/>
          <p:nvPr/>
        </p:nvSpPr>
        <p:spPr>
          <a:xfrm>
            <a:off x="5731328" y="1747157"/>
            <a:ext cx="1926771" cy="7511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4749C7-6858-AA76-0B2C-0E1F26A1AAEC}"/>
              </a:ext>
            </a:extLst>
          </p:cNvPr>
          <p:cNvSpPr/>
          <p:nvPr/>
        </p:nvSpPr>
        <p:spPr>
          <a:xfrm>
            <a:off x="4816928" y="2008414"/>
            <a:ext cx="914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E2BB879-C5A4-10E7-B1B6-47F5FE605241}"/>
              </a:ext>
            </a:extLst>
          </p:cNvPr>
          <p:cNvCxnSpPr/>
          <p:nvPr/>
        </p:nvCxnSpPr>
        <p:spPr>
          <a:xfrm>
            <a:off x="5138057" y="2253343"/>
            <a:ext cx="174171" cy="2209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1308B3C-74E5-F0BC-A0C6-2BE3CBC945D4}"/>
              </a:ext>
            </a:extLst>
          </p:cNvPr>
          <p:cNvCxnSpPr>
            <a:cxnSpLocks/>
          </p:cNvCxnSpPr>
          <p:nvPr/>
        </p:nvCxnSpPr>
        <p:spPr>
          <a:xfrm>
            <a:off x="6553200" y="2536371"/>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1" descr="Text&#10;&#10;Description automatically generated">
            <a:extLst>
              <a:ext uri="{FF2B5EF4-FFF2-40B4-BE49-F238E27FC236}">
                <a16:creationId xmlns:a16="http://schemas.microsoft.com/office/drawing/2014/main" id="{ED28E8A5-E694-16CC-26D9-0D9CD6E2A7B5}"/>
              </a:ext>
            </a:extLst>
          </p:cNvPr>
          <p:cNvPicPr>
            <a:picLocks noChangeAspect="1"/>
          </p:cNvPicPr>
          <p:nvPr/>
        </p:nvPicPr>
        <p:blipFill>
          <a:blip r:embed="rId3"/>
          <a:stretch>
            <a:fillRect/>
          </a:stretch>
        </p:blipFill>
        <p:spPr>
          <a:xfrm>
            <a:off x="7010400" y="3490618"/>
            <a:ext cx="3984171" cy="1531394"/>
          </a:xfrm>
          <a:prstGeom prst="rect">
            <a:avLst/>
          </a:prstGeom>
        </p:spPr>
      </p:pic>
      <p:sp>
        <p:nvSpPr>
          <p:cNvPr id="12" name="Rectangle 11">
            <a:extLst>
              <a:ext uri="{FF2B5EF4-FFF2-40B4-BE49-F238E27FC236}">
                <a16:creationId xmlns:a16="http://schemas.microsoft.com/office/drawing/2014/main" id="{AE0E2D06-ECB8-6236-6A13-82167A266A28}"/>
              </a:ext>
            </a:extLst>
          </p:cNvPr>
          <p:cNvSpPr/>
          <p:nvPr/>
        </p:nvSpPr>
        <p:spPr>
          <a:xfrm>
            <a:off x="7021286" y="3461657"/>
            <a:ext cx="4005942" cy="15675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3">
            <a:extLst>
              <a:ext uri="{FF2B5EF4-FFF2-40B4-BE49-F238E27FC236}">
                <a16:creationId xmlns:a16="http://schemas.microsoft.com/office/drawing/2014/main" id="{D2042F19-0E79-B5D1-0F37-9CC3732F9AB5}"/>
              </a:ext>
            </a:extLst>
          </p:cNvPr>
          <p:cNvPicPr>
            <a:picLocks noChangeAspect="1"/>
          </p:cNvPicPr>
          <p:nvPr/>
        </p:nvPicPr>
        <p:blipFill>
          <a:blip r:embed="rId4"/>
          <a:stretch>
            <a:fillRect/>
          </a:stretch>
        </p:blipFill>
        <p:spPr>
          <a:xfrm>
            <a:off x="4481513" y="4469947"/>
            <a:ext cx="2009775" cy="400050"/>
          </a:xfrm>
          <a:prstGeom prst="rect">
            <a:avLst/>
          </a:prstGeom>
        </p:spPr>
      </p:pic>
      <p:sp>
        <p:nvSpPr>
          <p:cNvPr id="14" name="Rectangle 13">
            <a:extLst>
              <a:ext uri="{FF2B5EF4-FFF2-40B4-BE49-F238E27FC236}">
                <a16:creationId xmlns:a16="http://schemas.microsoft.com/office/drawing/2014/main" id="{053DE2A5-91DF-8D80-C2B4-26ACFA97F1A7}"/>
              </a:ext>
            </a:extLst>
          </p:cNvPr>
          <p:cNvSpPr/>
          <p:nvPr/>
        </p:nvSpPr>
        <p:spPr>
          <a:xfrm>
            <a:off x="4408713" y="4474028"/>
            <a:ext cx="2079171"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5" descr="A picture containing chart&#10;&#10;Description automatically generated">
            <a:extLst>
              <a:ext uri="{FF2B5EF4-FFF2-40B4-BE49-F238E27FC236}">
                <a16:creationId xmlns:a16="http://schemas.microsoft.com/office/drawing/2014/main" id="{958A2775-5155-312F-ED4C-06728B6A214C}"/>
              </a:ext>
            </a:extLst>
          </p:cNvPr>
          <p:cNvPicPr>
            <a:picLocks noChangeAspect="1"/>
          </p:cNvPicPr>
          <p:nvPr/>
        </p:nvPicPr>
        <p:blipFill>
          <a:blip r:embed="rId5"/>
          <a:stretch>
            <a:fillRect/>
          </a:stretch>
        </p:blipFill>
        <p:spPr>
          <a:xfrm>
            <a:off x="369435" y="3469142"/>
            <a:ext cx="3648074" cy="1574344"/>
          </a:xfrm>
          <a:prstGeom prst="rect">
            <a:avLst/>
          </a:prstGeom>
        </p:spPr>
      </p:pic>
      <p:sp>
        <p:nvSpPr>
          <p:cNvPr id="16" name="Rectangle 15">
            <a:extLst>
              <a:ext uri="{FF2B5EF4-FFF2-40B4-BE49-F238E27FC236}">
                <a16:creationId xmlns:a16="http://schemas.microsoft.com/office/drawing/2014/main" id="{B5C37165-912E-B8DE-1E3A-4860C50395CA}"/>
              </a:ext>
            </a:extLst>
          </p:cNvPr>
          <p:cNvSpPr/>
          <p:nvPr/>
        </p:nvSpPr>
        <p:spPr>
          <a:xfrm>
            <a:off x="359228" y="3445328"/>
            <a:ext cx="3679371" cy="1632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E5BE19-A6E2-CF33-5A5F-F5188C92EB4F}"/>
              </a:ext>
            </a:extLst>
          </p:cNvPr>
          <p:cNvSpPr/>
          <p:nvPr/>
        </p:nvSpPr>
        <p:spPr>
          <a:xfrm>
            <a:off x="571441" y="1600200"/>
            <a:ext cx="2291735" cy="9227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92FC6DB4-CFC1-8FA3-01EE-BB3E2986E275}"/>
              </a:ext>
            </a:extLst>
          </p:cNvPr>
          <p:cNvCxnSpPr>
            <a:cxnSpLocks/>
          </p:cNvCxnSpPr>
          <p:nvPr/>
        </p:nvCxnSpPr>
        <p:spPr>
          <a:xfrm>
            <a:off x="1500121" y="2531923"/>
            <a:ext cx="18494" cy="890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0D3554E-5AA7-729F-3F87-BE590929753B}"/>
              </a:ext>
            </a:extLst>
          </p:cNvPr>
          <p:cNvSpPr txBox="1"/>
          <p:nvPr/>
        </p:nvSpPr>
        <p:spPr>
          <a:xfrm>
            <a:off x="3093027" y="5479093"/>
            <a:ext cx="4786745" cy="369332"/>
          </a:xfrm>
          <a:prstGeom prst="rect">
            <a:avLst/>
          </a:prstGeom>
          <a:noFill/>
        </p:spPr>
        <p:txBody>
          <a:bodyPr wrap="square" rtlCol="0">
            <a:spAutoFit/>
          </a:bodyPr>
          <a:lstStyle/>
          <a:p>
            <a:r>
              <a:rPr lang="en-US" i="1">
                <a:solidFill>
                  <a:srgbClr val="FF0000"/>
                </a:solidFill>
              </a:rPr>
              <a:t>Finally got something out of our BERT Model run </a:t>
            </a:r>
          </a:p>
        </p:txBody>
      </p:sp>
    </p:spTree>
    <p:extLst>
      <p:ext uri="{BB962C8B-B14F-4D97-AF65-F5344CB8AC3E}">
        <p14:creationId xmlns:p14="http://schemas.microsoft.com/office/powerpoint/2010/main" val="851905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96876E-A213-8A0D-6767-D269A2FECCFF}"/>
              </a:ext>
            </a:extLst>
          </p:cNvPr>
          <p:cNvSpPr>
            <a:spLocks noGrp="1"/>
          </p:cNvSpPr>
          <p:nvPr>
            <p:ph type="sldNum" sz="quarter" idx="12"/>
          </p:nvPr>
        </p:nvSpPr>
        <p:spPr/>
        <p:txBody>
          <a:bodyPr/>
          <a:lstStyle/>
          <a:p>
            <a:fld id="{5C35FCF4-C3EF-BD43-82E0-05BC237DAD2A}" type="slidenum">
              <a:rPr lang="en-US" smtClean="0"/>
              <a:pPr/>
              <a:t>2</a:t>
            </a:fld>
            <a:endParaRPr lang="en-US"/>
          </a:p>
        </p:txBody>
      </p:sp>
      <p:pic>
        <p:nvPicPr>
          <p:cNvPr id="8" name="Picture 8" descr="Graphical user interface, application&#10;&#10;Description automatically generated">
            <a:extLst>
              <a:ext uri="{FF2B5EF4-FFF2-40B4-BE49-F238E27FC236}">
                <a16:creationId xmlns:a16="http://schemas.microsoft.com/office/drawing/2014/main" id="{EA6FFCDA-17DE-0FE0-AD4E-F465A4C7F9A7}"/>
              </a:ext>
            </a:extLst>
          </p:cNvPr>
          <p:cNvPicPr>
            <a:picLocks noChangeAspect="1"/>
          </p:cNvPicPr>
          <p:nvPr/>
        </p:nvPicPr>
        <p:blipFill>
          <a:blip r:embed="rId2"/>
          <a:stretch>
            <a:fillRect/>
          </a:stretch>
        </p:blipFill>
        <p:spPr>
          <a:xfrm>
            <a:off x="4887048" y="1772291"/>
            <a:ext cx="7156728" cy="3368079"/>
          </a:xfrm>
          <a:prstGeom prst="rect">
            <a:avLst/>
          </a:prstGeom>
        </p:spPr>
      </p:pic>
      <p:sp>
        <p:nvSpPr>
          <p:cNvPr id="11" name="Title 1">
            <a:extLst>
              <a:ext uri="{FF2B5EF4-FFF2-40B4-BE49-F238E27FC236}">
                <a16:creationId xmlns:a16="http://schemas.microsoft.com/office/drawing/2014/main" id="{76680C8E-A5AF-6093-3539-19A53AB2584A}"/>
              </a:ext>
            </a:extLst>
          </p:cNvPr>
          <p:cNvSpPr>
            <a:spLocks noGrp="1"/>
          </p:cNvSpPr>
          <p:nvPr>
            <p:ph type="title"/>
          </p:nvPr>
        </p:nvSpPr>
        <p:spPr>
          <a:xfrm>
            <a:off x="562628" y="463968"/>
            <a:ext cx="9724372" cy="1033398"/>
          </a:xfrm>
        </p:spPr>
        <p:txBody>
          <a:bodyPr lIns="91440" tIns="45720" rIns="91440" bIns="45720" anchor="ctr" anchorCtr="0">
            <a:normAutofit/>
          </a:bodyPr>
          <a:lstStyle/>
          <a:p>
            <a:r>
              <a:rPr lang="en-US" sz="4000">
                <a:cs typeface="Calibri"/>
              </a:rPr>
              <a:t>Introduction</a:t>
            </a:r>
            <a:endParaRPr lang="en-US"/>
          </a:p>
        </p:txBody>
      </p:sp>
      <p:sp>
        <p:nvSpPr>
          <p:cNvPr id="14" name="Content Placeholder 2">
            <a:extLst>
              <a:ext uri="{FF2B5EF4-FFF2-40B4-BE49-F238E27FC236}">
                <a16:creationId xmlns:a16="http://schemas.microsoft.com/office/drawing/2014/main" id="{E3A8D276-2DD9-4AB9-31C2-16F72491ABAE}"/>
              </a:ext>
            </a:extLst>
          </p:cNvPr>
          <p:cNvSpPr>
            <a:spLocks noGrp="1"/>
          </p:cNvSpPr>
          <p:nvPr>
            <p:ph idx="1"/>
          </p:nvPr>
        </p:nvSpPr>
        <p:spPr>
          <a:xfrm>
            <a:off x="372863" y="1830810"/>
            <a:ext cx="4524718" cy="4001819"/>
          </a:xfrm>
        </p:spPr>
        <p:txBody>
          <a:bodyPr lIns="91440" tIns="45720" rIns="91440" bIns="45720" anchor="t"/>
          <a:lstStyle/>
          <a:p>
            <a:pPr marL="0" indent="0">
              <a:buNone/>
            </a:pPr>
            <a:r>
              <a:rPr lang="en-US" sz="2200">
                <a:ea typeface="+mn-lt"/>
                <a:cs typeface="+mn-lt"/>
              </a:rPr>
              <a:t>Goal: </a:t>
            </a:r>
          </a:p>
          <a:p>
            <a:pPr lvl="1"/>
            <a:r>
              <a:rPr lang="en-US" sz="1800">
                <a:ea typeface="+mn-lt"/>
                <a:cs typeface="+mn-lt"/>
              </a:rPr>
              <a:t>Learn &amp; Deploy NLP techniques</a:t>
            </a:r>
          </a:p>
          <a:p>
            <a:pPr lvl="1"/>
            <a:r>
              <a:rPr lang="en-US" sz="1800">
                <a:ea typeface="+mn-lt"/>
                <a:cs typeface="+mn-lt"/>
              </a:rPr>
              <a:t>Analyze and extract valuable insights</a:t>
            </a:r>
          </a:p>
          <a:p>
            <a:pPr marL="0" indent="0">
              <a:buNone/>
            </a:pPr>
            <a:r>
              <a:rPr lang="en-US" sz="2200">
                <a:ea typeface="+mn-lt"/>
                <a:cs typeface="+mn-lt"/>
              </a:rPr>
              <a:t>Source:</a:t>
            </a:r>
          </a:p>
          <a:p>
            <a:pPr lvl="1"/>
            <a:r>
              <a:rPr lang="en-US" sz="1800">
                <a:ea typeface="+mn-lt"/>
                <a:cs typeface="+mn-lt"/>
              </a:rPr>
              <a:t>Hotel reviews: Tips advisor, </a:t>
            </a:r>
            <a:r>
              <a:rPr lang="en-US" sz="1800" err="1">
                <a:ea typeface="+mn-lt"/>
                <a:cs typeface="+mn-lt"/>
              </a:rPr>
              <a:t>Booking.com</a:t>
            </a:r>
            <a:endParaRPr lang="en-US" sz="1800">
              <a:ea typeface="+mn-lt"/>
              <a:cs typeface="+mn-lt"/>
            </a:endParaRPr>
          </a:p>
          <a:p>
            <a:pPr marL="0" indent="0">
              <a:buNone/>
            </a:pPr>
            <a:r>
              <a:rPr lang="en-US" sz="2200">
                <a:ea typeface="+mn-lt"/>
                <a:cs typeface="+mn-lt"/>
              </a:rPr>
              <a:t>Use:</a:t>
            </a:r>
          </a:p>
          <a:p>
            <a:pPr lvl="1"/>
            <a:r>
              <a:rPr lang="en-US" sz="1800">
                <a:ea typeface="+mn-lt"/>
                <a:cs typeface="+mn-lt"/>
              </a:rPr>
              <a:t>Identify important keywords and areas of improvement</a:t>
            </a:r>
          </a:p>
          <a:p>
            <a:pPr lvl="1"/>
            <a:r>
              <a:rPr lang="en-US" sz="1800">
                <a:ea typeface="+mn-lt"/>
                <a:cs typeface="+mn-lt"/>
              </a:rPr>
              <a:t>Understand customer preferences</a:t>
            </a:r>
          </a:p>
          <a:p>
            <a:pPr lvl="1"/>
            <a:r>
              <a:rPr lang="en-US" sz="1800">
                <a:ea typeface="+mn-lt"/>
                <a:cs typeface="+mn-lt"/>
              </a:rPr>
              <a:t>Acquire a competitive advantage in the hospitality industry</a:t>
            </a:r>
          </a:p>
        </p:txBody>
      </p:sp>
    </p:spTree>
    <p:extLst>
      <p:ext uri="{BB962C8B-B14F-4D97-AF65-F5344CB8AC3E}">
        <p14:creationId xmlns:p14="http://schemas.microsoft.com/office/powerpoint/2010/main" val="1664878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833FB-B0EE-FC7E-A3C4-053A4561EB23}"/>
              </a:ext>
            </a:extLst>
          </p:cNvPr>
          <p:cNvSpPr>
            <a:spLocks noGrp="1"/>
          </p:cNvSpPr>
          <p:nvPr>
            <p:ph type="title"/>
          </p:nvPr>
        </p:nvSpPr>
        <p:spPr/>
        <p:txBody>
          <a:bodyPr lIns="91440" tIns="45720" rIns="91440" bIns="45720" anchor="ctr" anchorCtr="0">
            <a:normAutofit/>
          </a:bodyPr>
          <a:lstStyle/>
          <a:p>
            <a:r>
              <a:rPr lang="en-US" sz="2800">
                <a:ea typeface="+mn-lt"/>
                <a:cs typeface="+mn-lt"/>
              </a:rPr>
              <a:t>Vader and Bert Sentiment: Scores produced by Bert and Vader differ from each other for same review</a:t>
            </a:r>
            <a:endParaRPr lang="en-US"/>
          </a:p>
        </p:txBody>
      </p:sp>
      <p:sp>
        <p:nvSpPr>
          <p:cNvPr id="4" name="Slide Number Placeholder 3">
            <a:extLst>
              <a:ext uri="{FF2B5EF4-FFF2-40B4-BE49-F238E27FC236}">
                <a16:creationId xmlns:a16="http://schemas.microsoft.com/office/drawing/2014/main" id="{CE3CF301-1801-4E63-BF65-0DD4EFC0DCF0}"/>
              </a:ext>
            </a:extLst>
          </p:cNvPr>
          <p:cNvSpPr>
            <a:spLocks noGrp="1"/>
          </p:cNvSpPr>
          <p:nvPr>
            <p:ph type="sldNum" sz="quarter" idx="12"/>
          </p:nvPr>
        </p:nvSpPr>
        <p:spPr/>
        <p:txBody>
          <a:bodyPr/>
          <a:lstStyle/>
          <a:p>
            <a:fld id="{5C35FCF4-C3EF-BD43-82E0-05BC237DAD2A}" type="slidenum">
              <a:rPr lang="en-US" smtClean="0"/>
              <a:pPr/>
              <a:t>20</a:t>
            </a:fld>
            <a:endParaRPr lang="en-US"/>
          </a:p>
        </p:txBody>
      </p:sp>
      <p:pic>
        <p:nvPicPr>
          <p:cNvPr id="11" name="Picture 11" descr="Text&#10;&#10;Description automatically generated">
            <a:extLst>
              <a:ext uri="{FF2B5EF4-FFF2-40B4-BE49-F238E27FC236}">
                <a16:creationId xmlns:a16="http://schemas.microsoft.com/office/drawing/2014/main" id="{50F2D55E-19C8-2A84-D206-BD632AEE904F}"/>
              </a:ext>
            </a:extLst>
          </p:cNvPr>
          <p:cNvPicPr>
            <a:picLocks noGrp="1" noChangeAspect="1"/>
          </p:cNvPicPr>
          <p:nvPr>
            <p:ph idx="1"/>
          </p:nvPr>
        </p:nvPicPr>
        <p:blipFill>
          <a:blip r:embed="rId2"/>
          <a:stretch>
            <a:fillRect/>
          </a:stretch>
        </p:blipFill>
        <p:spPr>
          <a:xfrm>
            <a:off x="642831" y="1501733"/>
            <a:ext cx="11157238" cy="1610590"/>
          </a:xfrm>
        </p:spPr>
      </p:pic>
      <p:sp>
        <p:nvSpPr>
          <p:cNvPr id="12" name="Rectangle 11">
            <a:extLst>
              <a:ext uri="{FF2B5EF4-FFF2-40B4-BE49-F238E27FC236}">
                <a16:creationId xmlns:a16="http://schemas.microsoft.com/office/drawing/2014/main" id="{AB63FC75-166B-D6E2-5140-03D469F7724A}"/>
              </a:ext>
            </a:extLst>
          </p:cNvPr>
          <p:cNvSpPr/>
          <p:nvPr/>
        </p:nvSpPr>
        <p:spPr>
          <a:xfrm>
            <a:off x="5839690" y="1683327"/>
            <a:ext cx="2064327" cy="1413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3">
            <a:extLst>
              <a:ext uri="{FF2B5EF4-FFF2-40B4-BE49-F238E27FC236}">
                <a16:creationId xmlns:a16="http://schemas.microsoft.com/office/drawing/2014/main" id="{DB3EC1F9-78F2-1147-AB16-9C880E204D1A}"/>
              </a:ext>
            </a:extLst>
          </p:cNvPr>
          <p:cNvPicPr>
            <a:picLocks noChangeAspect="1"/>
          </p:cNvPicPr>
          <p:nvPr/>
        </p:nvPicPr>
        <p:blipFill>
          <a:blip r:embed="rId3"/>
          <a:stretch>
            <a:fillRect/>
          </a:stretch>
        </p:blipFill>
        <p:spPr>
          <a:xfrm>
            <a:off x="7703128" y="3752209"/>
            <a:ext cx="3602181" cy="2401582"/>
          </a:xfrm>
          <a:prstGeom prst="rect">
            <a:avLst/>
          </a:prstGeom>
        </p:spPr>
      </p:pic>
      <p:sp>
        <p:nvSpPr>
          <p:cNvPr id="14" name="Rectangle 13">
            <a:extLst>
              <a:ext uri="{FF2B5EF4-FFF2-40B4-BE49-F238E27FC236}">
                <a16:creationId xmlns:a16="http://schemas.microsoft.com/office/drawing/2014/main" id="{64E06FFB-213F-43E0-2BEB-4EDD3F71F0EE}"/>
              </a:ext>
            </a:extLst>
          </p:cNvPr>
          <p:cNvSpPr/>
          <p:nvPr/>
        </p:nvSpPr>
        <p:spPr>
          <a:xfrm>
            <a:off x="7668490" y="3699163"/>
            <a:ext cx="3699163" cy="2493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3F74715-E594-E331-54B8-443E0B7D6062}"/>
              </a:ext>
            </a:extLst>
          </p:cNvPr>
          <p:cNvCxnSpPr/>
          <p:nvPr/>
        </p:nvCxnSpPr>
        <p:spPr>
          <a:xfrm>
            <a:off x="6733309" y="3133755"/>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F420DDA-584F-3800-EF61-C580503BEE3D}"/>
              </a:ext>
            </a:extLst>
          </p:cNvPr>
          <p:cNvSpPr/>
          <p:nvPr/>
        </p:nvSpPr>
        <p:spPr>
          <a:xfrm>
            <a:off x="2946181" y="2305706"/>
            <a:ext cx="860534" cy="190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7" descr="Text&#10;&#10;Description automatically generated">
            <a:extLst>
              <a:ext uri="{FF2B5EF4-FFF2-40B4-BE49-F238E27FC236}">
                <a16:creationId xmlns:a16="http://schemas.microsoft.com/office/drawing/2014/main" id="{7844EA0A-743D-2FA8-6CEC-EA2EFE4FFACE}"/>
              </a:ext>
            </a:extLst>
          </p:cNvPr>
          <p:cNvPicPr>
            <a:picLocks noChangeAspect="1"/>
          </p:cNvPicPr>
          <p:nvPr/>
        </p:nvPicPr>
        <p:blipFill>
          <a:blip r:embed="rId4"/>
          <a:stretch>
            <a:fillRect/>
          </a:stretch>
        </p:blipFill>
        <p:spPr>
          <a:xfrm>
            <a:off x="3618515" y="3870598"/>
            <a:ext cx="2038350" cy="561975"/>
          </a:xfrm>
          <a:prstGeom prst="rect">
            <a:avLst/>
          </a:prstGeom>
        </p:spPr>
      </p:pic>
      <p:sp>
        <p:nvSpPr>
          <p:cNvPr id="18" name="Rectangle 17">
            <a:extLst>
              <a:ext uri="{FF2B5EF4-FFF2-40B4-BE49-F238E27FC236}">
                <a16:creationId xmlns:a16="http://schemas.microsoft.com/office/drawing/2014/main" id="{2A98634A-0A9A-2176-E8CA-8FC162F73BF4}"/>
              </a:ext>
            </a:extLst>
          </p:cNvPr>
          <p:cNvSpPr/>
          <p:nvPr/>
        </p:nvSpPr>
        <p:spPr>
          <a:xfrm>
            <a:off x="3616215" y="3852698"/>
            <a:ext cx="2023241" cy="57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0AFC7691-3E9A-F815-47C8-349EA4AB3F4F}"/>
              </a:ext>
            </a:extLst>
          </p:cNvPr>
          <p:cNvCxnSpPr>
            <a:cxnSpLocks/>
          </p:cNvCxnSpPr>
          <p:nvPr/>
        </p:nvCxnSpPr>
        <p:spPr>
          <a:xfrm>
            <a:off x="3402844" y="2476859"/>
            <a:ext cx="1039210" cy="1354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4094E1C-0DB8-451F-1F6C-60347C2533FF}"/>
              </a:ext>
            </a:extLst>
          </p:cNvPr>
          <p:cNvSpPr txBox="1"/>
          <p:nvPr/>
        </p:nvSpPr>
        <p:spPr>
          <a:xfrm>
            <a:off x="562628" y="4790209"/>
            <a:ext cx="6825308" cy="923330"/>
          </a:xfrm>
          <a:prstGeom prst="rect">
            <a:avLst/>
          </a:prstGeom>
          <a:noFill/>
        </p:spPr>
        <p:txBody>
          <a:bodyPr wrap="square" rtlCol="0">
            <a:spAutoFit/>
          </a:bodyPr>
          <a:lstStyle/>
          <a:p>
            <a:r>
              <a:rPr lang="en-US" i="1">
                <a:solidFill>
                  <a:srgbClr val="FF0000"/>
                </a:solidFill>
              </a:rPr>
              <a:t>Score provided by Bert Model were more accurate compared to VADER when (intuitively). As our BERT model run took too long we cannot run it on our other dataset with Reviewer scores</a:t>
            </a:r>
          </a:p>
        </p:txBody>
      </p:sp>
    </p:spTree>
    <p:extLst>
      <p:ext uri="{BB962C8B-B14F-4D97-AF65-F5344CB8AC3E}">
        <p14:creationId xmlns:p14="http://schemas.microsoft.com/office/powerpoint/2010/main" val="2918329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570EB8-E84D-30DF-1EBE-4E95EE58698C}"/>
              </a:ext>
            </a:extLst>
          </p:cNvPr>
          <p:cNvSpPr>
            <a:spLocks noGrp="1"/>
          </p:cNvSpPr>
          <p:nvPr>
            <p:ph type="sldNum" sz="quarter" idx="12"/>
          </p:nvPr>
        </p:nvSpPr>
        <p:spPr/>
        <p:txBody>
          <a:bodyPr/>
          <a:lstStyle/>
          <a:p>
            <a:fld id="{5C35FCF4-C3EF-BD43-82E0-05BC237DAD2A}" type="slidenum">
              <a:rPr lang="en-US" smtClean="0"/>
              <a:pPr/>
              <a:t>21</a:t>
            </a:fld>
            <a:endParaRPr lang="en-US"/>
          </a:p>
        </p:txBody>
      </p:sp>
      <p:pic>
        <p:nvPicPr>
          <p:cNvPr id="5" name="Picture 5" descr="Graphical user interface, chart, application&#10;&#10;Description automatically generated">
            <a:extLst>
              <a:ext uri="{FF2B5EF4-FFF2-40B4-BE49-F238E27FC236}">
                <a16:creationId xmlns:a16="http://schemas.microsoft.com/office/drawing/2014/main" id="{843AEB4D-E31E-3255-510F-9CB56DA8D35F}"/>
              </a:ext>
            </a:extLst>
          </p:cNvPr>
          <p:cNvPicPr>
            <a:picLocks noChangeAspect="1"/>
          </p:cNvPicPr>
          <p:nvPr/>
        </p:nvPicPr>
        <p:blipFill>
          <a:blip r:embed="rId2"/>
          <a:stretch>
            <a:fillRect/>
          </a:stretch>
        </p:blipFill>
        <p:spPr>
          <a:xfrm>
            <a:off x="0" y="46923"/>
            <a:ext cx="12191999" cy="6796813"/>
          </a:xfrm>
          <a:prstGeom prst="rect">
            <a:avLst/>
          </a:prstGeom>
        </p:spPr>
      </p:pic>
    </p:spTree>
    <p:extLst>
      <p:ext uri="{BB962C8B-B14F-4D97-AF65-F5344CB8AC3E}">
        <p14:creationId xmlns:p14="http://schemas.microsoft.com/office/powerpoint/2010/main" val="3673940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898E5-4C31-1130-0A1C-BEBA6F8C27AE}"/>
              </a:ext>
            </a:extLst>
          </p:cNvPr>
          <p:cNvSpPr>
            <a:spLocks noGrp="1"/>
          </p:cNvSpPr>
          <p:nvPr>
            <p:ph type="title"/>
          </p:nvPr>
        </p:nvSpPr>
        <p:spPr/>
        <p:txBody>
          <a:bodyPr lIns="91440" tIns="45720" rIns="91440" bIns="45720" anchor="ctr" anchorCtr="0">
            <a:normAutofit/>
          </a:bodyPr>
          <a:lstStyle/>
          <a:p>
            <a:r>
              <a:rPr lang="en-US">
                <a:ea typeface="+mn-lt"/>
                <a:cs typeface="+mn-lt"/>
              </a:rPr>
              <a:t>Question-1</a:t>
            </a:r>
            <a:endParaRPr lang="en-US"/>
          </a:p>
        </p:txBody>
      </p:sp>
      <p:sp>
        <p:nvSpPr>
          <p:cNvPr id="3" name="Content Placeholder 2">
            <a:extLst>
              <a:ext uri="{FF2B5EF4-FFF2-40B4-BE49-F238E27FC236}">
                <a16:creationId xmlns:a16="http://schemas.microsoft.com/office/drawing/2014/main" id="{BD34D307-D375-7056-8ABD-090B6AEC10A0}"/>
              </a:ext>
            </a:extLst>
          </p:cNvPr>
          <p:cNvSpPr>
            <a:spLocks noGrp="1"/>
          </p:cNvSpPr>
          <p:nvPr>
            <p:ph idx="1"/>
          </p:nvPr>
        </p:nvSpPr>
        <p:spPr>
          <a:xfrm>
            <a:off x="562628" y="1773195"/>
            <a:ext cx="10989292" cy="4115669"/>
          </a:xfrm>
        </p:spPr>
        <p:txBody>
          <a:bodyPr lIns="91440" tIns="45720" rIns="91440" bIns="45720" anchor="t"/>
          <a:lstStyle/>
          <a:p>
            <a:pPr marL="0" indent="0">
              <a:buNone/>
            </a:pPr>
            <a:r>
              <a:rPr lang="en-US" sz="2000"/>
              <a:t>Jasmeen Sekhon:</a:t>
            </a:r>
            <a:r>
              <a:rPr lang="en-US" sz="2000" b="1"/>
              <a:t> </a:t>
            </a:r>
            <a:r>
              <a:rPr lang="en-US" sz="2000">
                <a:ea typeface="+mn-lt"/>
                <a:cs typeface="+mn-lt"/>
              </a:rPr>
              <a:t>Did you find any differences in the overall sentiment of users in the different cities. I noticed the cities included in your analysis are located in different parts of the world, so I am just curious to know how the sentiments vary across the globe. </a:t>
            </a:r>
            <a:endParaRPr lang="en-US" sz="2000">
              <a:cs typeface="Calibri" panose="020F0502020204030204"/>
            </a:endParaRPr>
          </a:p>
          <a:p>
            <a:pPr marL="0" indent="0">
              <a:buNone/>
            </a:pPr>
            <a:r>
              <a:rPr lang="en-US" sz="2000">
                <a:ea typeface="+mn-lt"/>
                <a:cs typeface="+mn-lt"/>
              </a:rPr>
              <a:t>For the text classification portion was there any particular reason for choosing logistic regression and are you considering applying different classification techniques to see how the results differ?</a:t>
            </a:r>
            <a:endParaRPr lang="en-US" sz="2000">
              <a:cs typeface="Calibri" panose="020F0502020204030204"/>
            </a:endParaRPr>
          </a:p>
          <a:p>
            <a:pPr marL="0" indent="0">
              <a:buNone/>
            </a:pPr>
            <a:endParaRPr lang="en-US" sz="2000" b="1">
              <a:cs typeface="Calibri" panose="020F0502020204030204"/>
            </a:endParaRPr>
          </a:p>
          <a:p>
            <a:pPr marL="0" indent="0">
              <a:buNone/>
            </a:pPr>
            <a:r>
              <a:rPr lang="en-US" sz="2000" b="1">
                <a:cs typeface="Calibri" panose="020F0502020204030204"/>
              </a:rPr>
              <a:t>Answer:</a:t>
            </a:r>
          </a:p>
          <a:p>
            <a:pPr marL="0" indent="0">
              <a:buNone/>
            </a:pPr>
            <a:r>
              <a:rPr lang="en-US">
                <a:cs typeface="Calibri" panose="020F0502020204030204"/>
              </a:rPr>
              <a:t>Multinomial Logistic Regression was used for text classification because it was the approach that familiar, reliable and ease of use. In the future we may pair it with a </a:t>
            </a:r>
            <a:r>
              <a:rPr lang="en-US" err="1">
                <a:cs typeface="Calibri" panose="020F0502020204030204"/>
              </a:rPr>
              <a:t>nltk</a:t>
            </a:r>
            <a:r>
              <a:rPr lang="en-US">
                <a:cs typeface="Calibri" panose="020F0502020204030204"/>
              </a:rPr>
              <a:t> library for n-gram classification.</a:t>
            </a:r>
            <a:endParaRPr lang="en-US" b="1">
              <a:cs typeface="Calibri" panose="020F0502020204030204"/>
            </a:endParaRPr>
          </a:p>
          <a:p>
            <a:endParaRPr lang="en-US">
              <a:cs typeface="Calibri"/>
            </a:endParaRPr>
          </a:p>
        </p:txBody>
      </p:sp>
      <p:sp>
        <p:nvSpPr>
          <p:cNvPr id="4" name="Slide Number Placeholder 3">
            <a:extLst>
              <a:ext uri="{FF2B5EF4-FFF2-40B4-BE49-F238E27FC236}">
                <a16:creationId xmlns:a16="http://schemas.microsoft.com/office/drawing/2014/main" id="{998EF0F9-E253-D149-87EA-AB189F722963}"/>
              </a:ext>
            </a:extLst>
          </p:cNvPr>
          <p:cNvSpPr>
            <a:spLocks noGrp="1"/>
          </p:cNvSpPr>
          <p:nvPr>
            <p:ph type="sldNum" sz="quarter" idx="12"/>
          </p:nvPr>
        </p:nvSpPr>
        <p:spPr/>
        <p:txBody>
          <a:bodyPr/>
          <a:lstStyle/>
          <a:p>
            <a:fld id="{5C35FCF4-C3EF-BD43-82E0-05BC237DAD2A}" type="slidenum">
              <a:rPr lang="en-US" smtClean="0"/>
              <a:pPr/>
              <a:t>22</a:t>
            </a:fld>
            <a:endParaRPr lang="en-US"/>
          </a:p>
        </p:txBody>
      </p:sp>
    </p:spTree>
    <p:extLst>
      <p:ext uri="{BB962C8B-B14F-4D97-AF65-F5344CB8AC3E}">
        <p14:creationId xmlns:p14="http://schemas.microsoft.com/office/powerpoint/2010/main" val="156619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0FB0B-D300-9910-78D8-FD1BD3DF378A}"/>
              </a:ext>
            </a:extLst>
          </p:cNvPr>
          <p:cNvSpPr>
            <a:spLocks noGrp="1"/>
          </p:cNvSpPr>
          <p:nvPr>
            <p:ph type="title"/>
          </p:nvPr>
        </p:nvSpPr>
        <p:spPr>
          <a:xfrm>
            <a:off x="1463173" y="907313"/>
            <a:ext cx="8851536" cy="1033398"/>
          </a:xfrm>
        </p:spPr>
        <p:txBody>
          <a:bodyPr lIns="91440" tIns="45720" rIns="91440" bIns="45720" anchor="ctr" anchorCtr="0">
            <a:normAutofit/>
          </a:bodyPr>
          <a:lstStyle/>
          <a:p>
            <a:r>
              <a:rPr lang="en-US">
                <a:ea typeface="+mn-lt"/>
                <a:cs typeface="+mn-lt"/>
              </a:rPr>
              <a:t>Sentiments at Different Cities</a:t>
            </a:r>
            <a:endParaRPr lang="en-US"/>
          </a:p>
        </p:txBody>
      </p:sp>
      <p:sp>
        <p:nvSpPr>
          <p:cNvPr id="4" name="Slide Number Placeholder 3">
            <a:extLst>
              <a:ext uri="{FF2B5EF4-FFF2-40B4-BE49-F238E27FC236}">
                <a16:creationId xmlns:a16="http://schemas.microsoft.com/office/drawing/2014/main" id="{DE169639-A376-31AA-E397-C07F2EF9CBC8}"/>
              </a:ext>
            </a:extLst>
          </p:cNvPr>
          <p:cNvSpPr>
            <a:spLocks noGrp="1"/>
          </p:cNvSpPr>
          <p:nvPr>
            <p:ph type="sldNum" sz="quarter" idx="12"/>
          </p:nvPr>
        </p:nvSpPr>
        <p:spPr/>
        <p:txBody>
          <a:bodyPr/>
          <a:lstStyle/>
          <a:p>
            <a:fld id="{5C35FCF4-C3EF-BD43-82E0-05BC237DAD2A}" type="slidenum">
              <a:rPr lang="en-US" smtClean="0"/>
              <a:pPr/>
              <a:t>23</a:t>
            </a:fld>
            <a:endParaRPr lang="en-US"/>
          </a:p>
        </p:txBody>
      </p:sp>
      <p:graphicFrame>
        <p:nvGraphicFramePr>
          <p:cNvPr id="5" name="Table 5">
            <a:extLst>
              <a:ext uri="{FF2B5EF4-FFF2-40B4-BE49-F238E27FC236}">
                <a16:creationId xmlns:a16="http://schemas.microsoft.com/office/drawing/2014/main" id="{E9F65626-6F39-711F-C98F-6B06E9FED07E}"/>
              </a:ext>
            </a:extLst>
          </p:cNvPr>
          <p:cNvGraphicFramePr>
            <a:graphicFrameLocks noGrp="1"/>
          </p:cNvGraphicFramePr>
          <p:nvPr>
            <p:extLst>
              <p:ext uri="{D42A27DB-BD31-4B8C-83A1-F6EECF244321}">
                <p14:modId xmlns:p14="http://schemas.microsoft.com/office/powerpoint/2010/main" val="3619918606"/>
              </p:ext>
            </p:extLst>
          </p:nvPr>
        </p:nvGraphicFramePr>
        <p:xfrm>
          <a:off x="1273628" y="2579914"/>
          <a:ext cx="10202369" cy="2547753"/>
        </p:xfrm>
        <a:graphic>
          <a:graphicData uri="http://schemas.openxmlformats.org/drawingml/2006/table">
            <a:tbl>
              <a:tblPr firstRow="1" bandRow="1">
                <a:tableStyleId>{5C22544A-7EE6-4342-B048-85BDC9FD1C3A}</a:tableStyleId>
              </a:tblPr>
              <a:tblGrid>
                <a:gridCol w="1373016">
                  <a:extLst>
                    <a:ext uri="{9D8B030D-6E8A-4147-A177-3AD203B41FA5}">
                      <a16:colId xmlns:a16="http://schemas.microsoft.com/office/drawing/2014/main" val="264775870"/>
                    </a:ext>
                  </a:extLst>
                </a:gridCol>
                <a:gridCol w="2495361">
                  <a:extLst>
                    <a:ext uri="{9D8B030D-6E8A-4147-A177-3AD203B41FA5}">
                      <a16:colId xmlns:a16="http://schemas.microsoft.com/office/drawing/2014/main" val="2644424730"/>
                    </a:ext>
                  </a:extLst>
                </a:gridCol>
                <a:gridCol w="1934189">
                  <a:extLst>
                    <a:ext uri="{9D8B030D-6E8A-4147-A177-3AD203B41FA5}">
                      <a16:colId xmlns:a16="http://schemas.microsoft.com/office/drawing/2014/main" val="4051208357"/>
                    </a:ext>
                  </a:extLst>
                </a:gridCol>
                <a:gridCol w="1934189">
                  <a:extLst>
                    <a:ext uri="{9D8B030D-6E8A-4147-A177-3AD203B41FA5}">
                      <a16:colId xmlns:a16="http://schemas.microsoft.com/office/drawing/2014/main" val="2633177372"/>
                    </a:ext>
                  </a:extLst>
                </a:gridCol>
                <a:gridCol w="2465614">
                  <a:extLst>
                    <a:ext uri="{9D8B030D-6E8A-4147-A177-3AD203B41FA5}">
                      <a16:colId xmlns:a16="http://schemas.microsoft.com/office/drawing/2014/main" val="3815867138"/>
                    </a:ext>
                  </a:extLst>
                </a:gridCol>
              </a:tblGrid>
              <a:tr h="849251">
                <a:tc>
                  <a:txBody>
                    <a:bodyPr/>
                    <a:lstStyle/>
                    <a:p>
                      <a:pPr lvl="0" algn="ctr">
                        <a:buNone/>
                      </a:pPr>
                      <a:endParaRPr lang="en-US">
                        <a:solidFill>
                          <a:schemeClr val="tx1">
                            <a:lumMod val="95000"/>
                            <a:lumOff val="5000"/>
                          </a:schemeClr>
                        </a:solidFill>
                      </a:endParaRPr>
                    </a:p>
                  </a:txBody>
                  <a:tcPr anchor="ctr">
                    <a:solidFill>
                      <a:schemeClr val="bg2">
                        <a:lumMod val="20000"/>
                        <a:lumOff val="80000"/>
                      </a:schemeClr>
                    </a:solidFill>
                  </a:tcPr>
                </a:tc>
                <a:tc>
                  <a:txBody>
                    <a:bodyPr/>
                    <a:lstStyle/>
                    <a:p>
                      <a:pPr algn="l"/>
                      <a:r>
                        <a:rPr lang="en-US" sz="2800">
                          <a:solidFill>
                            <a:schemeClr val="tx1">
                              <a:lumMod val="95000"/>
                              <a:lumOff val="5000"/>
                            </a:schemeClr>
                          </a:solidFill>
                        </a:rPr>
                        <a:t>Dubai</a:t>
                      </a:r>
                    </a:p>
                  </a:txBody>
                  <a:tcPr anchor="ctr">
                    <a:solidFill>
                      <a:schemeClr val="bg2">
                        <a:lumMod val="20000"/>
                        <a:lumOff val="80000"/>
                      </a:schemeClr>
                    </a:solidFill>
                  </a:tcPr>
                </a:tc>
                <a:tc>
                  <a:txBody>
                    <a:bodyPr/>
                    <a:lstStyle/>
                    <a:p>
                      <a:pPr algn="ctr"/>
                      <a:r>
                        <a:rPr lang="en-US" sz="2800">
                          <a:solidFill>
                            <a:schemeClr val="tx1">
                              <a:lumMod val="95000"/>
                              <a:lumOff val="5000"/>
                            </a:schemeClr>
                          </a:solidFill>
                        </a:rPr>
                        <a:t>Delhi</a:t>
                      </a:r>
                    </a:p>
                  </a:txBody>
                  <a:tcPr anchor="ctr">
                    <a:solidFill>
                      <a:schemeClr val="bg2">
                        <a:lumMod val="20000"/>
                        <a:lumOff val="80000"/>
                      </a:schemeClr>
                    </a:solidFill>
                  </a:tcPr>
                </a:tc>
                <a:tc>
                  <a:txBody>
                    <a:bodyPr/>
                    <a:lstStyle/>
                    <a:p>
                      <a:pPr algn="ctr"/>
                      <a:r>
                        <a:rPr lang="en-US" sz="2800">
                          <a:solidFill>
                            <a:schemeClr val="tx1">
                              <a:lumMod val="95000"/>
                              <a:lumOff val="5000"/>
                            </a:schemeClr>
                          </a:solidFill>
                        </a:rPr>
                        <a:t>Shanghai</a:t>
                      </a:r>
                    </a:p>
                  </a:txBody>
                  <a:tcPr anchor="ctr">
                    <a:solidFill>
                      <a:schemeClr val="bg2">
                        <a:lumMod val="20000"/>
                        <a:lumOff val="80000"/>
                      </a:schemeClr>
                    </a:solidFill>
                  </a:tcPr>
                </a:tc>
                <a:tc>
                  <a:txBody>
                    <a:bodyPr/>
                    <a:lstStyle/>
                    <a:p>
                      <a:pPr algn="ctr"/>
                      <a:r>
                        <a:rPr lang="en-US" sz="2800">
                          <a:solidFill>
                            <a:schemeClr val="tx1">
                              <a:lumMod val="95000"/>
                              <a:lumOff val="5000"/>
                            </a:schemeClr>
                          </a:solidFill>
                        </a:rPr>
                        <a:t>London</a:t>
                      </a:r>
                    </a:p>
                  </a:txBody>
                  <a:tcPr anchor="ctr">
                    <a:solidFill>
                      <a:schemeClr val="bg2">
                        <a:lumMod val="20000"/>
                        <a:lumOff val="80000"/>
                      </a:schemeClr>
                    </a:solidFill>
                  </a:tcPr>
                </a:tc>
                <a:extLst>
                  <a:ext uri="{0D108BD9-81ED-4DB2-BD59-A6C34878D82A}">
                    <a16:rowId xmlns:a16="http://schemas.microsoft.com/office/drawing/2014/main" val="1296166279"/>
                  </a:ext>
                </a:extLst>
              </a:tr>
              <a:tr h="849251">
                <a:tc>
                  <a:txBody>
                    <a:bodyPr/>
                    <a:lstStyle/>
                    <a:p>
                      <a:pPr lvl="0" algn="ctr">
                        <a:buNone/>
                      </a:pPr>
                      <a:r>
                        <a:rPr lang="en-US" sz="2400" b="1"/>
                        <a:t>Positive</a:t>
                      </a:r>
                    </a:p>
                  </a:txBody>
                  <a:tcPr anchor="ctr">
                    <a:solidFill>
                      <a:srgbClr val="CDDCF7"/>
                    </a:solidFill>
                  </a:tcPr>
                </a:tc>
                <a:tc>
                  <a:txBody>
                    <a:bodyPr/>
                    <a:lstStyle/>
                    <a:p>
                      <a:pPr algn="ctr"/>
                      <a:r>
                        <a:rPr lang="en-US" sz="2400" b="1"/>
                        <a:t>84.24%</a:t>
                      </a:r>
                    </a:p>
                  </a:txBody>
                  <a:tcPr anchor="ctr">
                    <a:solidFill>
                      <a:srgbClr val="CDDCF7"/>
                    </a:solidFill>
                  </a:tcPr>
                </a:tc>
                <a:tc>
                  <a:txBody>
                    <a:bodyPr/>
                    <a:lstStyle/>
                    <a:p>
                      <a:pPr algn="ctr"/>
                      <a:r>
                        <a:rPr lang="en-US" sz="2400" b="1"/>
                        <a:t>66.79%</a:t>
                      </a:r>
                    </a:p>
                  </a:txBody>
                  <a:tcPr anchor="ctr">
                    <a:solidFill>
                      <a:srgbClr val="CDDCF7"/>
                    </a:solidFill>
                  </a:tcPr>
                </a:tc>
                <a:tc>
                  <a:txBody>
                    <a:bodyPr/>
                    <a:lstStyle/>
                    <a:p>
                      <a:pPr algn="ctr"/>
                      <a:r>
                        <a:rPr lang="en-US" sz="2400" b="1"/>
                        <a:t>69.47%</a:t>
                      </a:r>
                    </a:p>
                  </a:txBody>
                  <a:tcPr anchor="ctr">
                    <a:solidFill>
                      <a:srgbClr val="CDDCF7"/>
                    </a:solidFill>
                  </a:tcPr>
                </a:tc>
                <a:tc>
                  <a:txBody>
                    <a:bodyPr/>
                    <a:lstStyle/>
                    <a:p>
                      <a:pPr algn="ctr"/>
                      <a:r>
                        <a:rPr lang="en-US" sz="2400" b="1"/>
                        <a:t>73.37%</a:t>
                      </a:r>
                    </a:p>
                  </a:txBody>
                  <a:tcPr anchor="ctr">
                    <a:solidFill>
                      <a:srgbClr val="CDDCF7"/>
                    </a:solidFill>
                  </a:tcPr>
                </a:tc>
                <a:extLst>
                  <a:ext uri="{0D108BD9-81ED-4DB2-BD59-A6C34878D82A}">
                    <a16:rowId xmlns:a16="http://schemas.microsoft.com/office/drawing/2014/main" val="1317234597"/>
                  </a:ext>
                </a:extLst>
              </a:tr>
              <a:tr h="849251">
                <a:tc>
                  <a:txBody>
                    <a:bodyPr/>
                    <a:lstStyle/>
                    <a:p>
                      <a:pPr lvl="0" algn="ctr">
                        <a:buNone/>
                      </a:pPr>
                      <a:r>
                        <a:rPr lang="en-US" sz="2400" b="1"/>
                        <a:t>Negative</a:t>
                      </a:r>
                    </a:p>
                  </a:txBody>
                  <a:tcPr anchor="ctr"/>
                </a:tc>
                <a:tc>
                  <a:txBody>
                    <a:bodyPr/>
                    <a:lstStyle/>
                    <a:p>
                      <a:pPr algn="ctr"/>
                      <a:r>
                        <a:rPr lang="en-US" sz="2400" b="1"/>
                        <a:t>7.36%</a:t>
                      </a:r>
                    </a:p>
                  </a:txBody>
                  <a:tcPr anchor="ctr"/>
                </a:tc>
                <a:tc>
                  <a:txBody>
                    <a:bodyPr/>
                    <a:lstStyle/>
                    <a:p>
                      <a:pPr algn="ctr"/>
                      <a:r>
                        <a:rPr lang="en-US" sz="2400" b="1"/>
                        <a:t>15.15%</a:t>
                      </a:r>
                    </a:p>
                  </a:txBody>
                  <a:tcPr anchor="ctr"/>
                </a:tc>
                <a:tc>
                  <a:txBody>
                    <a:bodyPr/>
                    <a:lstStyle/>
                    <a:p>
                      <a:pPr algn="ctr"/>
                      <a:r>
                        <a:rPr lang="en-US" sz="2400" b="1"/>
                        <a:t>5.98%</a:t>
                      </a:r>
                    </a:p>
                  </a:txBody>
                  <a:tcPr anchor="ctr"/>
                </a:tc>
                <a:tc>
                  <a:txBody>
                    <a:bodyPr/>
                    <a:lstStyle/>
                    <a:p>
                      <a:pPr algn="ctr"/>
                      <a:r>
                        <a:rPr lang="en-US" sz="2400" b="1"/>
                        <a:t>11.28%</a:t>
                      </a:r>
                    </a:p>
                  </a:txBody>
                  <a:tcPr anchor="ctr"/>
                </a:tc>
                <a:extLst>
                  <a:ext uri="{0D108BD9-81ED-4DB2-BD59-A6C34878D82A}">
                    <a16:rowId xmlns:a16="http://schemas.microsoft.com/office/drawing/2014/main" val="207576977"/>
                  </a:ext>
                </a:extLst>
              </a:tr>
            </a:tbl>
          </a:graphicData>
        </a:graphic>
      </p:graphicFrame>
      <p:sp>
        <p:nvSpPr>
          <p:cNvPr id="6" name="Oval 5">
            <a:extLst>
              <a:ext uri="{FF2B5EF4-FFF2-40B4-BE49-F238E27FC236}">
                <a16:creationId xmlns:a16="http://schemas.microsoft.com/office/drawing/2014/main" id="{021F95E4-FB39-EE48-44F9-D222472B24E7}"/>
              </a:ext>
            </a:extLst>
          </p:cNvPr>
          <p:cNvSpPr/>
          <p:nvPr/>
        </p:nvSpPr>
        <p:spPr>
          <a:xfrm>
            <a:off x="3153887" y="3553691"/>
            <a:ext cx="1453738" cy="58189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1957E6C-FA88-416E-7AE8-75B0893A7051}"/>
              </a:ext>
            </a:extLst>
          </p:cNvPr>
          <p:cNvSpPr/>
          <p:nvPr/>
        </p:nvSpPr>
        <p:spPr>
          <a:xfrm>
            <a:off x="5366657" y="4405745"/>
            <a:ext cx="1413163" cy="5818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Thumbs Up Chicken">
            <a:extLst>
              <a:ext uri="{FF2B5EF4-FFF2-40B4-BE49-F238E27FC236}">
                <a16:creationId xmlns:a16="http://schemas.microsoft.com/office/drawing/2014/main" id="{BD72B322-3297-F01E-7F60-DB0D0DB85BE3}"/>
              </a:ext>
            </a:extLst>
          </p:cNvPr>
          <p:cNvPicPr>
            <a:picLocks noChangeAspect="1"/>
          </p:cNvPicPr>
          <p:nvPr/>
        </p:nvPicPr>
        <p:blipFill>
          <a:blip r:embed="rId2"/>
          <a:stretch>
            <a:fillRect/>
          </a:stretch>
        </p:blipFill>
        <p:spPr>
          <a:xfrm>
            <a:off x="3472543" y="1937656"/>
            <a:ext cx="1698172" cy="1687287"/>
          </a:xfrm>
          <a:prstGeom prst="rect">
            <a:avLst/>
          </a:prstGeom>
        </p:spPr>
      </p:pic>
      <p:pic>
        <p:nvPicPr>
          <p:cNvPr id="9" name="Picture 9" descr="Sad Chicken">
            <a:extLst>
              <a:ext uri="{FF2B5EF4-FFF2-40B4-BE49-F238E27FC236}">
                <a16:creationId xmlns:a16="http://schemas.microsoft.com/office/drawing/2014/main" id="{44BA0985-CAD1-9353-9804-7AAA9B153C88}"/>
              </a:ext>
            </a:extLst>
          </p:cNvPr>
          <p:cNvPicPr>
            <a:picLocks noChangeAspect="1"/>
          </p:cNvPicPr>
          <p:nvPr/>
        </p:nvPicPr>
        <p:blipFill>
          <a:blip r:embed="rId3"/>
          <a:stretch>
            <a:fillRect/>
          </a:stretch>
        </p:blipFill>
        <p:spPr>
          <a:xfrm>
            <a:off x="4735286" y="2024743"/>
            <a:ext cx="1600200" cy="1600200"/>
          </a:xfrm>
          <a:prstGeom prst="rect">
            <a:avLst/>
          </a:prstGeom>
        </p:spPr>
      </p:pic>
    </p:spTree>
    <p:extLst>
      <p:ext uri="{BB962C8B-B14F-4D97-AF65-F5344CB8AC3E}">
        <p14:creationId xmlns:p14="http://schemas.microsoft.com/office/powerpoint/2010/main" val="3957376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31D8D-1D69-D13B-E899-3F2423AC2D25}"/>
              </a:ext>
            </a:extLst>
          </p:cNvPr>
          <p:cNvSpPr>
            <a:spLocks noGrp="1"/>
          </p:cNvSpPr>
          <p:nvPr>
            <p:ph type="title"/>
          </p:nvPr>
        </p:nvSpPr>
        <p:spPr/>
        <p:txBody>
          <a:bodyPr lIns="91440" tIns="45720" rIns="91440" bIns="45720" anchor="ctr" anchorCtr="0">
            <a:normAutofit/>
          </a:bodyPr>
          <a:lstStyle/>
          <a:p>
            <a:r>
              <a:rPr lang="en-US">
                <a:ea typeface="+mn-lt"/>
                <a:cs typeface="+mn-lt"/>
              </a:rPr>
              <a:t>Question-2</a:t>
            </a:r>
            <a:endParaRPr lang="en-US"/>
          </a:p>
        </p:txBody>
      </p:sp>
      <p:sp>
        <p:nvSpPr>
          <p:cNvPr id="3" name="Content Placeholder 2">
            <a:extLst>
              <a:ext uri="{FF2B5EF4-FFF2-40B4-BE49-F238E27FC236}">
                <a16:creationId xmlns:a16="http://schemas.microsoft.com/office/drawing/2014/main" id="{F3978060-D0CF-A822-7962-FAD17CEBDC18}"/>
              </a:ext>
            </a:extLst>
          </p:cNvPr>
          <p:cNvSpPr>
            <a:spLocks noGrp="1"/>
          </p:cNvSpPr>
          <p:nvPr>
            <p:ph idx="1"/>
          </p:nvPr>
        </p:nvSpPr>
        <p:spPr/>
        <p:txBody>
          <a:bodyPr lIns="91440" tIns="45720" rIns="91440" bIns="45720" anchor="t"/>
          <a:lstStyle/>
          <a:p>
            <a:pPr marL="0" indent="0">
              <a:buNone/>
            </a:pPr>
            <a:r>
              <a:rPr lang="en-US"/>
              <a:t>Kane Smith:</a:t>
            </a:r>
            <a:r>
              <a:rPr lang="en-US" b="1"/>
              <a:t> </a:t>
            </a:r>
            <a:r>
              <a:rPr lang="en-US">
                <a:ea typeface="+mn-lt"/>
                <a:cs typeface="+mn-lt"/>
              </a:rPr>
              <a:t>I would be very interested in an update regarding how it performed and if there were any issues you ran into. How did it compare to the VADER algorithm? Did you find any ways to increase the speed of training the model?</a:t>
            </a:r>
            <a:endParaRPr lang="en-US">
              <a:cs typeface="Calibri"/>
            </a:endParaRPr>
          </a:p>
          <a:p>
            <a:pPr marL="0" indent="0">
              <a:buNone/>
            </a:pPr>
            <a:endParaRPr lang="en-US">
              <a:cs typeface="Calibri"/>
            </a:endParaRPr>
          </a:p>
          <a:p>
            <a:pPr marL="0" indent="0">
              <a:buNone/>
            </a:pPr>
            <a:r>
              <a:rPr lang="en-US">
                <a:cs typeface="Calibri"/>
              </a:rPr>
              <a:t>Answer: </a:t>
            </a:r>
            <a:r>
              <a:rPr lang="en-US" err="1">
                <a:cs typeface="Calibri"/>
              </a:rPr>
              <a:t>Tensorflow</a:t>
            </a:r>
            <a:r>
              <a:rPr lang="en-US">
                <a:cs typeface="Calibri"/>
              </a:rPr>
              <a:t> terminates the code if it finds &gt; 256 tokens in a sentence. Thus, I have to perform exception handling. To train the model faster it needed GPU and TPU to reduce runtime thus I went to paid version of collab for training part.  </a:t>
            </a:r>
          </a:p>
          <a:p>
            <a:endParaRPr lang="en-US">
              <a:cs typeface="Calibri"/>
            </a:endParaRPr>
          </a:p>
        </p:txBody>
      </p:sp>
      <p:sp>
        <p:nvSpPr>
          <p:cNvPr id="4" name="Slide Number Placeholder 3">
            <a:extLst>
              <a:ext uri="{FF2B5EF4-FFF2-40B4-BE49-F238E27FC236}">
                <a16:creationId xmlns:a16="http://schemas.microsoft.com/office/drawing/2014/main" id="{1CD000BB-111C-BD64-BD10-B395916A7777}"/>
              </a:ext>
            </a:extLst>
          </p:cNvPr>
          <p:cNvSpPr>
            <a:spLocks noGrp="1"/>
          </p:cNvSpPr>
          <p:nvPr>
            <p:ph type="sldNum" sz="quarter" idx="12"/>
          </p:nvPr>
        </p:nvSpPr>
        <p:spPr/>
        <p:txBody>
          <a:bodyPr/>
          <a:lstStyle/>
          <a:p>
            <a:fld id="{5C35FCF4-C3EF-BD43-82E0-05BC237DAD2A}" type="slidenum">
              <a:rPr lang="en-US" smtClean="0"/>
              <a:pPr/>
              <a:t>24</a:t>
            </a:fld>
            <a:endParaRPr lang="en-US"/>
          </a:p>
        </p:txBody>
      </p:sp>
    </p:spTree>
    <p:extLst>
      <p:ext uri="{BB962C8B-B14F-4D97-AF65-F5344CB8AC3E}">
        <p14:creationId xmlns:p14="http://schemas.microsoft.com/office/powerpoint/2010/main" val="2576319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18E1F-86FB-57BD-D27F-A00A6AD73320}"/>
              </a:ext>
            </a:extLst>
          </p:cNvPr>
          <p:cNvSpPr>
            <a:spLocks noGrp="1"/>
          </p:cNvSpPr>
          <p:nvPr>
            <p:ph type="title"/>
          </p:nvPr>
        </p:nvSpPr>
        <p:spPr/>
        <p:txBody>
          <a:bodyPr lIns="91440" tIns="45720" rIns="91440" bIns="45720" anchor="ctr" anchorCtr="0">
            <a:normAutofit/>
          </a:bodyPr>
          <a:lstStyle/>
          <a:p>
            <a:r>
              <a:rPr lang="en-US">
                <a:cs typeface="Calibri"/>
              </a:rPr>
              <a:t>Question-3</a:t>
            </a:r>
            <a:endParaRPr lang="en-US"/>
          </a:p>
        </p:txBody>
      </p:sp>
      <p:sp>
        <p:nvSpPr>
          <p:cNvPr id="3" name="Content Placeholder 2">
            <a:extLst>
              <a:ext uri="{FF2B5EF4-FFF2-40B4-BE49-F238E27FC236}">
                <a16:creationId xmlns:a16="http://schemas.microsoft.com/office/drawing/2014/main" id="{06837D8F-A3E7-8020-8EDD-0197B16D6AB6}"/>
              </a:ext>
            </a:extLst>
          </p:cNvPr>
          <p:cNvSpPr>
            <a:spLocks noGrp="1"/>
          </p:cNvSpPr>
          <p:nvPr>
            <p:ph idx="1"/>
          </p:nvPr>
        </p:nvSpPr>
        <p:spPr/>
        <p:txBody>
          <a:bodyPr lIns="91440" tIns="45720" rIns="91440" bIns="45720" anchor="t"/>
          <a:lstStyle/>
          <a:p>
            <a:pPr marL="0" indent="0">
              <a:buNone/>
            </a:pPr>
            <a:r>
              <a:rPr lang="en-US" b="1"/>
              <a:t>Yi-Chi Chang: </a:t>
            </a:r>
            <a:r>
              <a:rPr lang="en-US">
                <a:ea typeface="+mn-lt"/>
                <a:cs typeface="+mn-lt"/>
              </a:rPr>
              <a:t>Are the reviews translated from other languages to English for data from Shanghai or other cities where the majority spoken language is not English? Or do you keep English reviews only?</a:t>
            </a:r>
            <a:endParaRPr lang="en-US">
              <a:cs typeface="Calibri" panose="020F0502020204030204"/>
            </a:endParaRPr>
          </a:p>
          <a:p>
            <a:pPr>
              <a:buNone/>
            </a:pPr>
            <a:endParaRPr lang="en-US">
              <a:cs typeface="Calibri" panose="020F0502020204030204"/>
            </a:endParaRPr>
          </a:p>
          <a:p>
            <a:pPr>
              <a:buNone/>
            </a:pPr>
            <a:r>
              <a:rPr lang="en-US">
                <a:cs typeface="Calibri" panose="020F0502020204030204"/>
              </a:rPr>
              <a:t>Answer: </a:t>
            </a:r>
          </a:p>
          <a:p>
            <a:pPr marL="0" indent="0">
              <a:buNone/>
            </a:pPr>
            <a:r>
              <a:rPr lang="en-US">
                <a:ea typeface="+mn-lt"/>
                <a:cs typeface="+mn-lt"/>
              </a:rPr>
              <a:t>In our dataset all reviews are in English, it might be translated, but we got all the reviews in English. I agree with you, translating sometimes takes away the context.</a:t>
            </a:r>
            <a:endParaRPr lang="en-US">
              <a:cs typeface="Calibri" panose="020F0502020204030204"/>
            </a:endParaRPr>
          </a:p>
        </p:txBody>
      </p:sp>
      <p:sp>
        <p:nvSpPr>
          <p:cNvPr id="4" name="Slide Number Placeholder 3">
            <a:extLst>
              <a:ext uri="{FF2B5EF4-FFF2-40B4-BE49-F238E27FC236}">
                <a16:creationId xmlns:a16="http://schemas.microsoft.com/office/drawing/2014/main" id="{2B8E5F53-76B7-0150-2D13-64505DD0C161}"/>
              </a:ext>
            </a:extLst>
          </p:cNvPr>
          <p:cNvSpPr>
            <a:spLocks noGrp="1"/>
          </p:cNvSpPr>
          <p:nvPr>
            <p:ph type="sldNum" sz="quarter" idx="12"/>
          </p:nvPr>
        </p:nvSpPr>
        <p:spPr/>
        <p:txBody>
          <a:bodyPr/>
          <a:lstStyle/>
          <a:p>
            <a:fld id="{5C35FCF4-C3EF-BD43-82E0-05BC237DAD2A}" type="slidenum">
              <a:rPr lang="en-US" smtClean="0"/>
              <a:pPr/>
              <a:t>25</a:t>
            </a:fld>
            <a:endParaRPr lang="en-US"/>
          </a:p>
        </p:txBody>
      </p:sp>
    </p:spTree>
    <p:extLst>
      <p:ext uri="{BB962C8B-B14F-4D97-AF65-F5344CB8AC3E}">
        <p14:creationId xmlns:p14="http://schemas.microsoft.com/office/powerpoint/2010/main" val="1167556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6E038-BD57-E651-B97D-D985088A152C}"/>
              </a:ext>
            </a:extLst>
          </p:cNvPr>
          <p:cNvSpPr>
            <a:spLocks noGrp="1"/>
          </p:cNvSpPr>
          <p:nvPr>
            <p:ph type="title"/>
          </p:nvPr>
        </p:nvSpPr>
        <p:spPr>
          <a:xfrm>
            <a:off x="562628" y="463968"/>
            <a:ext cx="9724372" cy="615864"/>
          </a:xfrm>
        </p:spPr>
        <p:txBody>
          <a:bodyPr lIns="91440" tIns="45720" rIns="91440" bIns="45720" anchor="ctr" anchorCtr="0">
            <a:normAutofit/>
          </a:bodyPr>
          <a:lstStyle/>
          <a:p>
            <a:r>
              <a:rPr lang="en-US">
                <a:cs typeface="Calibri"/>
              </a:rPr>
              <a:t>Question-4</a:t>
            </a:r>
            <a:endParaRPr lang="en-US"/>
          </a:p>
        </p:txBody>
      </p:sp>
      <p:sp>
        <p:nvSpPr>
          <p:cNvPr id="3" name="Content Placeholder 2">
            <a:extLst>
              <a:ext uri="{FF2B5EF4-FFF2-40B4-BE49-F238E27FC236}">
                <a16:creationId xmlns:a16="http://schemas.microsoft.com/office/drawing/2014/main" id="{06549F95-7A69-3740-9103-A3CF4406BACC}"/>
              </a:ext>
            </a:extLst>
          </p:cNvPr>
          <p:cNvSpPr>
            <a:spLocks noGrp="1"/>
          </p:cNvSpPr>
          <p:nvPr>
            <p:ph idx="1"/>
          </p:nvPr>
        </p:nvSpPr>
        <p:spPr>
          <a:xfrm>
            <a:off x="562628" y="1355661"/>
            <a:ext cx="9724372" cy="4533203"/>
          </a:xfrm>
        </p:spPr>
        <p:txBody>
          <a:bodyPr lIns="91440" tIns="45720" rIns="91440" bIns="45720" anchor="t"/>
          <a:lstStyle/>
          <a:p>
            <a:pPr marL="0" indent="0">
              <a:buNone/>
            </a:pPr>
            <a:r>
              <a:rPr lang="en-US" sz="2400" err="1">
                <a:ea typeface="+mn-lt"/>
                <a:cs typeface="+mn-lt"/>
              </a:rPr>
              <a:t>Ibtassam</a:t>
            </a:r>
            <a:r>
              <a:rPr lang="en-US" sz="2400">
                <a:ea typeface="+mn-lt"/>
                <a:cs typeface="+mn-lt"/>
              </a:rPr>
              <a:t> Rasheed:</a:t>
            </a:r>
            <a:r>
              <a:rPr lang="en-US" sz="2400" b="1">
                <a:ea typeface="+mn-lt"/>
                <a:cs typeface="+mn-lt"/>
              </a:rPr>
              <a:t> </a:t>
            </a:r>
            <a:r>
              <a:rPr lang="en-US" sz="2400">
                <a:ea typeface="+mn-lt"/>
                <a:cs typeface="+mn-lt"/>
              </a:rPr>
              <a:t>I have a question about 'Bag of words'. When counting frequencies of a certain word, are you first finding unique words in each review and then adding them to a bag of words or is it a cumulative count across reviews? </a:t>
            </a:r>
            <a:endParaRPr lang="en-US" sz="2400">
              <a:cs typeface="Calibri"/>
            </a:endParaRPr>
          </a:p>
          <a:p>
            <a:pPr marL="0" indent="0">
              <a:buNone/>
            </a:pPr>
            <a:endParaRPr lang="en-US" sz="2400">
              <a:ea typeface="+mn-lt"/>
              <a:cs typeface="+mn-lt"/>
            </a:endParaRPr>
          </a:p>
          <a:p>
            <a:pPr marL="0" indent="0">
              <a:buNone/>
            </a:pPr>
            <a:r>
              <a:rPr lang="en-US" sz="2400">
                <a:ea typeface="+mn-lt"/>
                <a:cs typeface="+mn-lt"/>
              </a:rPr>
              <a:t>Answer:</a:t>
            </a:r>
          </a:p>
          <a:p>
            <a:pPr marL="0" indent="0">
              <a:buNone/>
            </a:pPr>
            <a:r>
              <a:rPr lang="en-US" sz="2400">
                <a:ea typeface="+mn-lt"/>
                <a:cs typeface="+mn-lt"/>
              </a:rPr>
              <a:t>Thank you for taking your time to review our presentation. To answer your question, I had the same thing in mind while coding and thus for each review after tokenizing into individual words I was adding words into list only if already not present in list, this makes sure there that are no duplicates from same review. </a:t>
            </a:r>
            <a:br>
              <a:rPr lang="en-US">
                <a:ea typeface="+mn-lt"/>
                <a:cs typeface="+mn-lt"/>
              </a:rPr>
            </a:br>
            <a:endParaRPr lang="en-US">
              <a:ea typeface="+mn-lt"/>
              <a:cs typeface="+mn-lt"/>
            </a:endParaRPr>
          </a:p>
        </p:txBody>
      </p:sp>
      <p:sp>
        <p:nvSpPr>
          <p:cNvPr id="4" name="Slide Number Placeholder 3">
            <a:extLst>
              <a:ext uri="{FF2B5EF4-FFF2-40B4-BE49-F238E27FC236}">
                <a16:creationId xmlns:a16="http://schemas.microsoft.com/office/drawing/2014/main" id="{BE22ABA0-CE65-848D-461F-49744408BAD2}"/>
              </a:ext>
            </a:extLst>
          </p:cNvPr>
          <p:cNvSpPr>
            <a:spLocks noGrp="1"/>
          </p:cNvSpPr>
          <p:nvPr>
            <p:ph type="sldNum" sz="quarter" idx="12"/>
          </p:nvPr>
        </p:nvSpPr>
        <p:spPr/>
        <p:txBody>
          <a:bodyPr/>
          <a:lstStyle/>
          <a:p>
            <a:fld id="{5C35FCF4-C3EF-BD43-82E0-05BC237DAD2A}" type="slidenum">
              <a:rPr lang="en-US" smtClean="0"/>
              <a:pPr/>
              <a:t>26</a:t>
            </a:fld>
            <a:endParaRPr lang="en-US"/>
          </a:p>
        </p:txBody>
      </p:sp>
    </p:spTree>
    <p:extLst>
      <p:ext uri="{BB962C8B-B14F-4D97-AF65-F5344CB8AC3E}">
        <p14:creationId xmlns:p14="http://schemas.microsoft.com/office/powerpoint/2010/main" val="1333160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B9E3E-3BF5-F7F2-674E-19D8B826FDDF}"/>
              </a:ext>
            </a:extLst>
          </p:cNvPr>
          <p:cNvSpPr>
            <a:spLocks noGrp="1"/>
          </p:cNvSpPr>
          <p:nvPr>
            <p:ph type="title"/>
          </p:nvPr>
        </p:nvSpPr>
        <p:spPr/>
        <p:txBody>
          <a:bodyPr lIns="91440" tIns="45720" rIns="91440" bIns="45720" anchor="ctr" anchorCtr="0">
            <a:normAutofit/>
          </a:bodyPr>
          <a:lstStyle/>
          <a:p>
            <a:r>
              <a:rPr lang="en-US">
                <a:cs typeface="Calibri"/>
              </a:rPr>
              <a:t>Question-5</a:t>
            </a:r>
            <a:endParaRPr lang="en-US"/>
          </a:p>
        </p:txBody>
      </p:sp>
      <p:sp>
        <p:nvSpPr>
          <p:cNvPr id="3" name="Content Placeholder 2">
            <a:extLst>
              <a:ext uri="{FF2B5EF4-FFF2-40B4-BE49-F238E27FC236}">
                <a16:creationId xmlns:a16="http://schemas.microsoft.com/office/drawing/2014/main" id="{6412858F-3251-2417-74F8-15FF269EC4C6}"/>
              </a:ext>
            </a:extLst>
          </p:cNvPr>
          <p:cNvSpPr>
            <a:spLocks noGrp="1"/>
          </p:cNvSpPr>
          <p:nvPr>
            <p:ph idx="1"/>
          </p:nvPr>
        </p:nvSpPr>
        <p:spPr>
          <a:xfrm>
            <a:off x="562628" y="1501798"/>
            <a:ext cx="9724372" cy="4762846"/>
          </a:xfrm>
        </p:spPr>
        <p:txBody>
          <a:bodyPr lIns="91440" tIns="45720" rIns="91440" bIns="45720" anchor="t"/>
          <a:lstStyle/>
          <a:p>
            <a:pPr marL="0" indent="0">
              <a:buNone/>
            </a:pPr>
            <a:r>
              <a:rPr lang="en-US" sz="2000">
                <a:ea typeface="+mn-lt"/>
                <a:cs typeface="+mn-lt"/>
              </a:rPr>
              <a:t>Isaac Tong:</a:t>
            </a:r>
            <a:r>
              <a:rPr lang="en-US" sz="2000" b="1">
                <a:ea typeface="+mn-lt"/>
                <a:cs typeface="+mn-lt"/>
              </a:rPr>
              <a:t> </a:t>
            </a:r>
            <a:r>
              <a:rPr lang="en-US" sz="2000">
                <a:ea typeface="+mn-lt"/>
                <a:cs typeface="+mn-lt"/>
              </a:rPr>
              <a:t>I just have one comment in the preprocessing step and I would like to learn more about it. Can you explain further on how you automated the process for data pre-</a:t>
            </a:r>
            <a:r>
              <a:rPr lang="en-US" sz="2000" err="1">
                <a:ea typeface="+mn-lt"/>
                <a:cs typeface="+mn-lt"/>
              </a:rPr>
              <a:t>preocessing</a:t>
            </a:r>
            <a:r>
              <a:rPr lang="en-US" sz="2000">
                <a:ea typeface="+mn-lt"/>
                <a:cs typeface="+mn-lt"/>
              </a:rPr>
              <a:t>? Did you use any technology in the cloud and what were the file format in the raw form?</a:t>
            </a:r>
          </a:p>
          <a:p>
            <a:pPr marL="0" indent="0">
              <a:buNone/>
            </a:pPr>
            <a:endParaRPr lang="en-US" sz="2000">
              <a:cs typeface="Calibri" panose="020F0502020204030204"/>
            </a:endParaRPr>
          </a:p>
          <a:p>
            <a:pPr marL="0" indent="0">
              <a:buNone/>
            </a:pPr>
            <a:r>
              <a:rPr lang="en-US" sz="2000">
                <a:cs typeface="Calibri" panose="020F0502020204030204"/>
              </a:rPr>
              <a:t>Answer:</a:t>
            </a:r>
          </a:p>
          <a:p>
            <a:pPr marL="342900" indent="-342900"/>
            <a:r>
              <a:rPr lang="en-US" sz="2000">
                <a:ea typeface="+mn-lt"/>
                <a:cs typeface="+mn-lt"/>
              </a:rPr>
              <a:t>We didn't use any cloud platform for preprocessing.</a:t>
            </a:r>
          </a:p>
          <a:p>
            <a:pPr marL="342900" indent="-342900"/>
            <a:r>
              <a:rPr lang="en-US" sz="2000">
                <a:ea typeface="+mn-lt"/>
                <a:cs typeface="+mn-lt"/>
              </a:rPr>
              <a:t>The file format for our data was "All File format" containing text and date similar to any notepad file which was new to us a team.</a:t>
            </a:r>
            <a:endParaRPr lang="en-US" sz="2000">
              <a:cs typeface="Calibri" panose="020F0502020204030204"/>
            </a:endParaRPr>
          </a:p>
          <a:p>
            <a:pPr marL="342900" indent="-342900"/>
            <a:r>
              <a:rPr lang="en-US" sz="2000">
                <a:ea typeface="+mn-lt"/>
                <a:cs typeface="+mn-lt"/>
              </a:rPr>
              <a:t>I made 1-2 python scripts where to read this file I used open("</a:t>
            </a:r>
            <a:r>
              <a:rPr lang="en-US" sz="2000" err="1">
                <a:ea typeface="+mn-lt"/>
                <a:cs typeface="+mn-lt"/>
              </a:rPr>
              <a:t>filename",'r</a:t>
            </a:r>
            <a:r>
              <a:rPr lang="en-US" sz="2000">
                <a:ea typeface="+mn-lt"/>
                <a:cs typeface="+mn-lt"/>
              </a:rPr>
              <a:t>') without any extension and read the file line by line and append it to dictionary until newline. Passing the dictionary to </a:t>
            </a:r>
            <a:r>
              <a:rPr lang="en-US" sz="2000" err="1">
                <a:ea typeface="+mn-lt"/>
                <a:cs typeface="+mn-lt"/>
              </a:rPr>
              <a:t>dataframes</a:t>
            </a:r>
            <a:r>
              <a:rPr lang="en-US" sz="2000">
                <a:ea typeface="+mn-lt"/>
                <a:cs typeface="+mn-lt"/>
              </a:rPr>
              <a:t> which finally converts to CSV's. Further, the CSV's were used for tokenization, </a:t>
            </a:r>
            <a:r>
              <a:rPr lang="en-US" sz="2000" err="1">
                <a:ea typeface="+mn-lt"/>
                <a:cs typeface="+mn-lt"/>
              </a:rPr>
              <a:t>lemmtization</a:t>
            </a:r>
            <a:r>
              <a:rPr lang="en-US" sz="2000">
                <a:ea typeface="+mn-lt"/>
                <a:cs typeface="+mn-lt"/>
              </a:rPr>
              <a:t> and stemming process in same script. </a:t>
            </a:r>
            <a:endParaRPr lang="en-US">
              <a:cs typeface="Calibri" panose="020F0502020204030204"/>
            </a:endParaRPr>
          </a:p>
          <a:p>
            <a:pPr marL="0" indent="0">
              <a:buNone/>
            </a:pPr>
            <a:endParaRPr lang="en-US" sz="2000">
              <a:cs typeface="Calibri" panose="020F0502020204030204"/>
            </a:endParaRPr>
          </a:p>
          <a:p>
            <a:pPr marL="0" indent="0">
              <a:buNone/>
            </a:pPr>
            <a:endParaRPr lang="en-US" sz="2000">
              <a:cs typeface="Calibri" panose="020F0502020204030204"/>
            </a:endParaRPr>
          </a:p>
        </p:txBody>
      </p:sp>
      <p:sp>
        <p:nvSpPr>
          <p:cNvPr id="4" name="Slide Number Placeholder 3">
            <a:extLst>
              <a:ext uri="{FF2B5EF4-FFF2-40B4-BE49-F238E27FC236}">
                <a16:creationId xmlns:a16="http://schemas.microsoft.com/office/drawing/2014/main" id="{50DDD96D-78F4-75C7-05B3-341BCB227929}"/>
              </a:ext>
            </a:extLst>
          </p:cNvPr>
          <p:cNvSpPr>
            <a:spLocks noGrp="1"/>
          </p:cNvSpPr>
          <p:nvPr>
            <p:ph type="sldNum" sz="quarter" idx="12"/>
          </p:nvPr>
        </p:nvSpPr>
        <p:spPr/>
        <p:txBody>
          <a:bodyPr/>
          <a:lstStyle/>
          <a:p>
            <a:fld id="{5C35FCF4-C3EF-BD43-82E0-05BC237DAD2A}" type="slidenum">
              <a:rPr lang="en-US" smtClean="0"/>
              <a:pPr/>
              <a:t>27</a:t>
            </a:fld>
            <a:endParaRPr lang="en-US"/>
          </a:p>
        </p:txBody>
      </p:sp>
    </p:spTree>
    <p:extLst>
      <p:ext uri="{BB962C8B-B14F-4D97-AF65-F5344CB8AC3E}">
        <p14:creationId xmlns:p14="http://schemas.microsoft.com/office/powerpoint/2010/main" val="1144929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9E0B7-D2D1-C65B-D788-A67C44152A2C}"/>
              </a:ext>
            </a:extLst>
          </p:cNvPr>
          <p:cNvSpPr>
            <a:spLocks noGrp="1"/>
          </p:cNvSpPr>
          <p:nvPr>
            <p:ph type="title"/>
          </p:nvPr>
        </p:nvSpPr>
        <p:spPr>
          <a:xfrm>
            <a:off x="562628" y="463968"/>
            <a:ext cx="9724372" cy="427974"/>
          </a:xfrm>
        </p:spPr>
        <p:txBody>
          <a:bodyPr lIns="91440" tIns="45720" rIns="91440" bIns="45720" anchor="ctr" anchorCtr="0">
            <a:normAutofit fontScale="90000"/>
          </a:bodyPr>
          <a:lstStyle/>
          <a:p>
            <a:r>
              <a:rPr lang="en-US">
                <a:cs typeface="Calibri"/>
              </a:rPr>
              <a:t>Question-6</a:t>
            </a:r>
            <a:endParaRPr lang="en-US"/>
          </a:p>
        </p:txBody>
      </p:sp>
      <p:sp>
        <p:nvSpPr>
          <p:cNvPr id="3" name="Content Placeholder 2">
            <a:extLst>
              <a:ext uri="{FF2B5EF4-FFF2-40B4-BE49-F238E27FC236}">
                <a16:creationId xmlns:a16="http://schemas.microsoft.com/office/drawing/2014/main" id="{A57C5CFD-A92B-DFC9-BF0C-BF92E68AF2C6}"/>
              </a:ext>
            </a:extLst>
          </p:cNvPr>
          <p:cNvSpPr>
            <a:spLocks noGrp="1"/>
          </p:cNvSpPr>
          <p:nvPr>
            <p:ph idx="1"/>
          </p:nvPr>
        </p:nvSpPr>
        <p:spPr>
          <a:xfrm>
            <a:off x="562628" y="1105141"/>
            <a:ext cx="11164865" cy="5284764"/>
          </a:xfrm>
        </p:spPr>
        <p:txBody>
          <a:bodyPr lIns="91440" tIns="45720" rIns="91440" bIns="45720" anchor="t"/>
          <a:lstStyle/>
          <a:p>
            <a:pPr marL="0" indent="0">
              <a:buNone/>
            </a:pPr>
            <a:r>
              <a:rPr lang="en-US" sz="2000" b="1"/>
              <a:t>Farid Ullah: </a:t>
            </a:r>
            <a:r>
              <a:rPr lang="en-US" sz="2000">
                <a:ea typeface="+mn-lt"/>
                <a:cs typeface="+mn-lt"/>
              </a:rPr>
              <a:t>What was the file format for these files initially. Were they .txt files? Why you converted the files to csv's, any particular reason? I know you wanted to separate the data and text. Can these things be done by using some sort of regular expressions.</a:t>
            </a:r>
            <a:endParaRPr lang="en-US" sz="2000">
              <a:cs typeface="Calibri" panose="020F0502020204030204"/>
            </a:endParaRPr>
          </a:p>
          <a:p>
            <a:pPr>
              <a:buNone/>
            </a:pPr>
            <a:r>
              <a:rPr lang="en-US" sz="2000">
                <a:cs typeface="Calibri" panose="020F0502020204030204"/>
              </a:rPr>
              <a:t>Answer: </a:t>
            </a:r>
            <a:endParaRPr lang="en-US" sz="2000">
              <a:ea typeface="+mn-lt"/>
              <a:cs typeface="+mn-lt"/>
            </a:endParaRPr>
          </a:p>
          <a:p>
            <a:pPr>
              <a:buNone/>
            </a:pPr>
            <a:r>
              <a:rPr lang="en-US" sz="2000">
                <a:ea typeface="+mn-lt"/>
                <a:cs typeface="+mn-lt"/>
              </a:rPr>
              <a:t>1) The file format was "ALL FILE TYPES" which is not txt if we want it in txt we have to convert the extension to txt. </a:t>
            </a:r>
          </a:p>
          <a:p>
            <a:pPr>
              <a:buNone/>
            </a:pPr>
            <a:r>
              <a:rPr lang="en-US" sz="2000">
                <a:ea typeface="+mn-lt"/>
                <a:cs typeface="+mn-lt"/>
              </a:rPr>
              <a:t>2)The decision to convert the file format to CSV was taken because at the end we wanted to work on Model building which works well when your file is in CSV's rather than txt for conversion into </a:t>
            </a:r>
            <a:r>
              <a:rPr lang="en-US" sz="2000" err="1">
                <a:ea typeface="+mn-lt"/>
                <a:cs typeface="+mn-lt"/>
              </a:rPr>
              <a:t>dataframes</a:t>
            </a:r>
            <a:r>
              <a:rPr lang="en-US" sz="2000">
                <a:ea typeface="+mn-lt"/>
                <a:cs typeface="+mn-lt"/>
              </a:rPr>
              <a:t>.</a:t>
            </a:r>
            <a:br>
              <a:rPr lang="en-US" sz="2000">
                <a:ea typeface="+mn-lt"/>
                <a:cs typeface="+mn-lt"/>
              </a:rPr>
            </a:br>
            <a:r>
              <a:rPr lang="en-US" sz="2000">
                <a:ea typeface="+mn-lt"/>
                <a:cs typeface="+mn-lt"/>
              </a:rPr>
              <a:t>-Also one instance where there were individual hotels in each city, lets say </a:t>
            </a:r>
            <a:r>
              <a:rPr lang="en-US" sz="2000" err="1">
                <a:ea typeface="+mn-lt"/>
                <a:cs typeface="+mn-lt"/>
              </a:rPr>
              <a:t>dubai</a:t>
            </a:r>
            <a:r>
              <a:rPr lang="en-US" sz="2000">
                <a:ea typeface="+mn-lt"/>
                <a:cs typeface="+mn-lt"/>
              </a:rPr>
              <a:t> has 120 hotels and each hotel having 200-250 reviews we wanted a column which specifies hotel name and reviews to that hotel for training our model to predict hotel. In this case the CSV's is easy to operate by adding a column with data from a </a:t>
            </a:r>
            <a:r>
              <a:rPr lang="en-US" sz="2000" err="1">
                <a:ea typeface="+mn-lt"/>
                <a:cs typeface="+mn-lt"/>
              </a:rPr>
              <a:t>dataframe</a:t>
            </a:r>
            <a:r>
              <a:rPr lang="en-US" sz="2000">
                <a:ea typeface="+mn-lt"/>
                <a:cs typeface="+mn-lt"/>
              </a:rPr>
              <a:t> which can be complicated in txt's.  </a:t>
            </a:r>
            <a:br>
              <a:rPr lang="en-US" sz="2000">
                <a:ea typeface="+mn-lt"/>
                <a:cs typeface="+mn-lt"/>
              </a:rPr>
            </a:br>
            <a:r>
              <a:rPr lang="en-US" sz="2000">
                <a:ea typeface="+mn-lt"/>
                <a:cs typeface="+mn-lt"/>
              </a:rPr>
              <a:t>If a file is in txt every time a team member wants to make a model they have to spend time converting them to a Model building format thus if a common format is used at initial step then no further code for conversion is required. For separation of data and text, I used regular expression as there was a common pattern thus it was best approach.</a:t>
            </a:r>
            <a:endParaRPr lang="en-US" sz="2000">
              <a:cs typeface="Calibri"/>
            </a:endParaRPr>
          </a:p>
          <a:p>
            <a:pPr marL="0" indent="0">
              <a:buNone/>
            </a:pPr>
            <a:endParaRPr lang="en-US">
              <a:cs typeface="Calibri" panose="020F0502020204030204"/>
            </a:endParaRPr>
          </a:p>
        </p:txBody>
      </p:sp>
      <p:sp>
        <p:nvSpPr>
          <p:cNvPr id="4" name="Slide Number Placeholder 3">
            <a:extLst>
              <a:ext uri="{FF2B5EF4-FFF2-40B4-BE49-F238E27FC236}">
                <a16:creationId xmlns:a16="http://schemas.microsoft.com/office/drawing/2014/main" id="{27858D1A-1FD3-2648-A51B-6ED9BAE4AFA0}"/>
              </a:ext>
            </a:extLst>
          </p:cNvPr>
          <p:cNvSpPr>
            <a:spLocks noGrp="1"/>
          </p:cNvSpPr>
          <p:nvPr>
            <p:ph type="sldNum" sz="quarter" idx="12"/>
          </p:nvPr>
        </p:nvSpPr>
        <p:spPr/>
        <p:txBody>
          <a:bodyPr/>
          <a:lstStyle/>
          <a:p>
            <a:fld id="{5C35FCF4-C3EF-BD43-82E0-05BC237DAD2A}" type="slidenum">
              <a:rPr lang="en-US" smtClean="0"/>
              <a:pPr/>
              <a:t>28</a:t>
            </a:fld>
            <a:endParaRPr lang="en-US"/>
          </a:p>
        </p:txBody>
      </p:sp>
    </p:spTree>
    <p:extLst>
      <p:ext uri="{BB962C8B-B14F-4D97-AF65-F5344CB8AC3E}">
        <p14:creationId xmlns:p14="http://schemas.microsoft.com/office/powerpoint/2010/main" val="3175358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0C357-5D54-4A98-11CF-564D2B7D5B57}"/>
              </a:ext>
            </a:extLst>
          </p:cNvPr>
          <p:cNvSpPr>
            <a:spLocks noGrp="1"/>
          </p:cNvSpPr>
          <p:nvPr>
            <p:ph type="title"/>
          </p:nvPr>
        </p:nvSpPr>
        <p:spPr/>
        <p:txBody>
          <a:bodyPr lIns="91440" tIns="45720" rIns="91440" bIns="45720" anchor="ctr" anchorCtr="0">
            <a:normAutofit/>
          </a:bodyPr>
          <a:lstStyle/>
          <a:p>
            <a:r>
              <a:rPr lang="en-US">
                <a:cs typeface="Calibri"/>
              </a:rPr>
              <a:t>Question-7</a:t>
            </a:r>
            <a:endParaRPr lang="en-US"/>
          </a:p>
        </p:txBody>
      </p:sp>
      <p:sp>
        <p:nvSpPr>
          <p:cNvPr id="3" name="Content Placeholder 2">
            <a:extLst>
              <a:ext uri="{FF2B5EF4-FFF2-40B4-BE49-F238E27FC236}">
                <a16:creationId xmlns:a16="http://schemas.microsoft.com/office/drawing/2014/main" id="{38408AC7-1ADD-4880-9943-7E8A6E33946A}"/>
              </a:ext>
            </a:extLst>
          </p:cNvPr>
          <p:cNvSpPr>
            <a:spLocks noGrp="1"/>
          </p:cNvSpPr>
          <p:nvPr>
            <p:ph idx="1"/>
          </p:nvPr>
        </p:nvSpPr>
        <p:spPr>
          <a:xfrm>
            <a:off x="562628" y="1773195"/>
            <a:ext cx="9724372" cy="4554079"/>
          </a:xfrm>
        </p:spPr>
        <p:txBody>
          <a:bodyPr lIns="91440" tIns="45720" rIns="91440" bIns="45720" anchor="t"/>
          <a:lstStyle/>
          <a:p>
            <a:pPr marL="0" indent="0">
              <a:buNone/>
            </a:pPr>
            <a:r>
              <a:rPr lang="en-US" sz="2400"/>
              <a:t>Prashant Mittal: </a:t>
            </a:r>
            <a:r>
              <a:rPr lang="en-US" sz="2400">
                <a:ea typeface="+mn-lt"/>
                <a:cs typeface="+mn-lt"/>
              </a:rPr>
              <a:t>What do you think are the benefits of removing these stop words, and how might it impact the accuracy of the sentiment analysis model? Are there any potential drawbacks to removing stop words that should be considered?</a:t>
            </a:r>
            <a:endParaRPr lang="en-US" sz="2400">
              <a:cs typeface="Calibri"/>
            </a:endParaRPr>
          </a:p>
          <a:p>
            <a:pPr marL="0" indent="0">
              <a:buNone/>
            </a:pPr>
            <a:endParaRPr lang="en-US" sz="2400">
              <a:cs typeface="Calibri"/>
            </a:endParaRPr>
          </a:p>
          <a:p>
            <a:pPr marL="0" indent="0">
              <a:buNone/>
            </a:pPr>
            <a:r>
              <a:rPr lang="en-US" sz="2400">
                <a:cs typeface="Calibri"/>
              </a:rPr>
              <a:t>Answer:</a:t>
            </a:r>
          </a:p>
          <a:p>
            <a:pPr marL="0" indent="0">
              <a:buNone/>
            </a:pPr>
            <a:r>
              <a:rPr lang="en-US" sz="2400">
                <a:ea typeface="+mn-lt"/>
                <a:cs typeface="+mn-lt"/>
              </a:rPr>
              <a:t>On removing </a:t>
            </a:r>
            <a:r>
              <a:rPr lang="en-US" sz="2400" err="1">
                <a:ea typeface="+mn-lt"/>
                <a:cs typeface="+mn-lt"/>
              </a:rPr>
              <a:t>stopwords</a:t>
            </a:r>
            <a:r>
              <a:rPr lang="en-US" sz="2400">
                <a:ea typeface="+mn-lt"/>
                <a:cs typeface="+mn-lt"/>
              </a:rPr>
              <a:t>, dataset size decreases and the time to train the model also decreases. Removing </a:t>
            </a:r>
            <a:r>
              <a:rPr lang="en-US" sz="2400" err="1">
                <a:ea typeface="+mn-lt"/>
                <a:cs typeface="+mn-lt"/>
              </a:rPr>
              <a:t>stopwords</a:t>
            </a:r>
            <a:r>
              <a:rPr lang="en-US" sz="2400">
                <a:ea typeface="+mn-lt"/>
                <a:cs typeface="+mn-lt"/>
              </a:rPr>
              <a:t> can potentially help improve the performance as there are fewer and only meaningful tokens left.</a:t>
            </a:r>
            <a:endParaRPr lang="en-US" sz="2400"/>
          </a:p>
          <a:p>
            <a:endParaRPr lang="en-US">
              <a:cs typeface="Calibri"/>
            </a:endParaRPr>
          </a:p>
        </p:txBody>
      </p:sp>
      <p:sp>
        <p:nvSpPr>
          <p:cNvPr id="4" name="Slide Number Placeholder 3">
            <a:extLst>
              <a:ext uri="{FF2B5EF4-FFF2-40B4-BE49-F238E27FC236}">
                <a16:creationId xmlns:a16="http://schemas.microsoft.com/office/drawing/2014/main" id="{1869CF06-81A2-1FD0-A759-A8199CCFC25E}"/>
              </a:ext>
            </a:extLst>
          </p:cNvPr>
          <p:cNvSpPr>
            <a:spLocks noGrp="1"/>
          </p:cNvSpPr>
          <p:nvPr>
            <p:ph type="sldNum" sz="quarter" idx="12"/>
          </p:nvPr>
        </p:nvSpPr>
        <p:spPr/>
        <p:txBody>
          <a:bodyPr/>
          <a:lstStyle/>
          <a:p>
            <a:fld id="{5C35FCF4-C3EF-BD43-82E0-05BC237DAD2A}" type="slidenum">
              <a:rPr lang="en-US" smtClean="0"/>
              <a:pPr/>
              <a:t>29</a:t>
            </a:fld>
            <a:endParaRPr lang="en-US"/>
          </a:p>
        </p:txBody>
      </p:sp>
    </p:spTree>
    <p:extLst>
      <p:ext uri="{BB962C8B-B14F-4D97-AF65-F5344CB8AC3E}">
        <p14:creationId xmlns:p14="http://schemas.microsoft.com/office/powerpoint/2010/main" val="908413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9069-B735-2DA1-6EC9-E415ACE1F276}"/>
              </a:ext>
            </a:extLst>
          </p:cNvPr>
          <p:cNvSpPr>
            <a:spLocks noGrp="1"/>
          </p:cNvSpPr>
          <p:nvPr>
            <p:ph type="title"/>
          </p:nvPr>
        </p:nvSpPr>
        <p:spPr/>
        <p:txBody>
          <a:bodyPr lIns="91440" tIns="45720" rIns="91440" bIns="45720" anchor="ctr" anchorCtr="0">
            <a:normAutofit/>
          </a:bodyPr>
          <a:lstStyle/>
          <a:p>
            <a:r>
              <a:rPr lang="en-US">
                <a:cs typeface="Calibri"/>
              </a:rPr>
              <a:t>Datasets</a:t>
            </a:r>
            <a:endParaRPr lang="en-US"/>
          </a:p>
        </p:txBody>
      </p:sp>
      <p:sp>
        <p:nvSpPr>
          <p:cNvPr id="3" name="Content Placeholder 2">
            <a:extLst>
              <a:ext uri="{FF2B5EF4-FFF2-40B4-BE49-F238E27FC236}">
                <a16:creationId xmlns:a16="http://schemas.microsoft.com/office/drawing/2014/main" id="{F6A0675D-50BF-41C4-5B1F-D9BCBAE54E37}"/>
              </a:ext>
            </a:extLst>
          </p:cNvPr>
          <p:cNvSpPr>
            <a:spLocks noGrp="1"/>
          </p:cNvSpPr>
          <p:nvPr>
            <p:ph idx="1"/>
          </p:nvPr>
        </p:nvSpPr>
        <p:spPr>
          <a:xfrm>
            <a:off x="562628" y="1373610"/>
            <a:ext cx="9724372" cy="4115669"/>
          </a:xfrm>
        </p:spPr>
        <p:txBody>
          <a:bodyPr lIns="91440" tIns="45720" rIns="91440" bIns="45720" anchor="t"/>
          <a:lstStyle/>
          <a:p>
            <a:pPr marL="0" indent="0">
              <a:buNone/>
            </a:pPr>
            <a:r>
              <a:rPr lang="en-US" sz="2200">
                <a:cs typeface="Calibri"/>
              </a:rPr>
              <a:t>TripAdvisor:</a:t>
            </a:r>
          </a:p>
          <a:p>
            <a:r>
              <a:rPr lang="en-US" sz="2200">
                <a:cs typeface="Calibri"/>
              </a:rPr>
              <a:t>Team used a dataset on hotel reviews which was scraped from TripAdvisor.</a:t>
            </a:r>
          </a:p>
          <a:p>
            <a:r>
              <a:rPr lang="en-US" sz="2200">
                <a:cs typeface="Calibri"/>
              </a:rPr>
              <a:t>The dataset contains ~ 259k reviews for 1625 different hotels.</a:t>
            </a:r>
          </a:p>
          <a:p>
            <a:r>
              <a:rPr lang="en-US" sz="2200">
                <a:cs typeface="Calibri"/>
              </a:rPr>
              <a:t>It features hotel reviews for 10 different cities. The team chose to do only 5 of these cities: Dubia, Shanghai, Delhi, NYC &amp; London.</a:t>
            </a:r>
          </a:p>
          <a:p>
            <a:pPr marL="0" indent="0">
              <a:buNone/>
            </a:pPr>
            <a:r>
              <a:rPr lang="en-US" sz="2200">
                <a:cs typeface="Calibri"/>
              </a:rPr>
              <a:t>Booking.com:</a:t>
            </a:r>
          </a:p>
          <a:p>
            <a:r>
              <a:rPr lang="en-US" sz="2200">
                <a:cs typeface="Calibri"/>
              </a:rPr>
              <a:t>Found on </a:t>
            </a:r>
            <a:r>
              <a:rPr lang="en-US" sz="2200" err="1">
                <a:cs typeface="Calibri"/>
              </a:rPr>
              <a:t>kaggle</a:t>
            </a:r>
            <a:r>
              <a:rPr lang="en-US" sz="2200">
                <a:cs typeface="Calibri"/>
              </a:rPr>
              <a:t>, features 515k reviews from luxury hotels in Europe. </a:t>
            </a:r>
          </a:p>
          <a:p>
            <a:r>
              <a:rPr lang="en-US" sz="2200">
                <a:cs typeface="Calibri"/>
              </a:rPr>
              <a:t>Dataset was scraped from booking.com, it features 17 fields.</a:t>
            </a:r>
            <a:endParaRPr lang="en-US"/>
          </a:p>
          <a:p>
            <a:endParaRPr lang="en-US" sz="2200">
              <a:cs typeface="Calibri"/>
            </a:endParaRPr>
          </a:p>
          <a:p>
            <a:pPr marL="0" indent="0">
              <a:buNone/>
            </a:pPr>
            <a:endParaRPr lang="en-US">
              <a:cs typeface="Calibri"/>
            </a:endParaRPr>
          </a:p>
        </p:txBody>
      </p:sp>
      <p:sp>
        <p:nvSpPr>
          <p:cNvPr id="4" name="Slide Number Placeholder 3">
            <a:extLst>
              <a:ext uri="{FF2B5EF4-FFF2-40B4-BE49-F238E27FC236}">
                <a16:creationId xmlns:a16="http://schemas.microsoft.com/office/drawing/2014/main" id="{7A96876E-A213-8A0D-6767-D269A2FECCFF}"/>
              </a:ext>
            </a:extLst>
          </p:cNvPr>
          <p:cNvSpPr>
            <a:spLocks noGrp="1"/>
          </p:cNvSpPr>
          <p:nvPr>
            <p:ph type="sldNum" sz="quarter" idx="12"/>
          </p:nvPr>
        </p:nvSpPr>
        <p:spPr/>
        <p:txBody>
          <a:bodyPr/>
          <a:lstStyle/>
          <a:p>
            <a:fld id="{5C35FCF4-C3EF-BD43-82E0-05BC237DAD2A}" type="slidenum">
              <a:rPr lang="en-US" smtClean="0"/>
              <a:pPr/>
              <a:t>3</a:t>
            </a:fld>
            <a:endParaRPr lang="en-US"/>
          </a:p>
        </p:txBody>
      </p:sp>
    </p:spTree>
    <p:extLst>
      <p:ext uri="{BB962C8B-B14F-4D97-AF65-F5344CB8AC3E}">
        <p14:creationId xmlns:p14="http://schemas.microsoft.com/office/powerpoint/2010/main" val="3333560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F50F3-0F8B-111B-8EB1-44128F21676D}"/>
              </a:ext>
            </a:extLst>
          </p:cNvPr>
          <p:cNvSpPr>
            <a:spLocks noGrp="1"/>
          </p:cNvSpPr>
          <p:nvPr>
            <p:ph type="title"/>
          </p:nvPr>
        </p:nvSpPr>
        <p:spPr>
          <a:xfrm>
            <a:off x="1136737" y="463968"/>
            <a:ext cx="9150263" cy="1033398"/>
          </a:xfrm>
        </p:spPr>
        <p:txBody>
          <a:bodyPr lIns="91440" tIns="45720" rIns="91440" bIns="45720" anchor="ctr" anchorCtr="0">
            <a:normAutofit/>
          </a:bodyPr>
          <a:lstStyle/>
          <a:p>
            <a:r>
              <a:rPr lang="en-US">
                <a:cs typeface="Calibri"/>
              </a:rPr>
              <a:t>References </a:t>
            </a:r>
            <a:endParaRPr lang="en-US">
              <a:highlight>
                <a:srgbClr val="FFFF00"/>
              </a:highlight>
            </a:endParaRPr>
          </a:p>
        </p:txBody>
      </p:sp>
      <p:sp>
        <p:nvSpPr>
          <p:cNvPr id="3" name="Content Placeholder 2">
            <a:extLst>
              <a:ext uri="{FF2B5EF4-FFF2-40B4-BE49-F238E27FC236}">
                <a16:creationId xmlns:a16="http://schemas.microsoft.com/office/drawing/2014/main" id="{BD7E842F-A24D-F161-2479-22A27D6021CF}"/>
              </a:ext>
            </a:extLst>
          </p:cNvPr>
          <p:cNvSpPr>
            <a:spLocks noGrp="1"/>
          </p:cNvSpPr>
          <p:nvPr>
            <p:ph idx="1"/>
          </p:nvPr>
        </p:nvSpPr>
        <p:spPr>
          <a:xfrm>
            <a:off x="1136737" y="1355662"/>
            <a:ext cx="10131467" cy="4982051"/>
          </a:xfrm>
        </p:spPr>
        <p:txBody>
          <a:bodyPr lIns="91440" tIns="45720" rIns="91440" bIns="45720" anchor="t"/>
          <a:lstStyle/>
          <a:p>
            <a:r>
              <a:rPr lang="en-US" sz="1400">
                <a:solidFill>
                  <a:schemeClr val="tx1">
                    <a:lumMod val="95000"/>
                    <a:lumOff val="5000"/>
                  </a:schemeClr>
                </a:solidFill>
                <a:ea typeface="+mn-lt"/>
                <a:cs typeface="+mn-lt"/>
              </a:rPr>
              <a:t>Trip Advisor Review Dataset. Retrieved from: http://kavita-ganesan.com/entity-ranking-data/#.XQESU9NKgWq  on 5th March 2023.</a:t>
            </a:r>
          </a:p>
          <a:p>
            <a:r>
              <a:rPr lang="en-US" sz="1400">
                <a:solidFill>
                  <a:schemeClr val="tx1">
                    <a:lumMod val="95000"/>
                    <a:lumOff val="5000"/>
                  </a:schemeClr>
                </a:solidFill>
                <a:ea typeface="+mn-lt"/>
                <a:cs typeface="+mn-lt"/>
              </a:rPr>
              <a:t>What is natural language processing (NLP). Retrieved from: </a:t>
            </a:r>
            <a:r>
              <a:rPr lang="en-US" sz="1400">
                <a:solidFill>
                  <a:schemeClr val="tx1">
                    <a:lumMod val="95000"/>
                    <a:lumOff val="5000"/>
                  </a:schemeClr>
                </a:solidFill>
                <a:ea typeface="+mn-lt"/>
                <a:cs typeface="+mn-lt"/>
                <a:hlinkClick r:id="rId2">
                  <a:extLst>
                    <a:ext uri="{A12FA001-AC4F-418D-AE19-62706E023703}">
                      <ahyp:hlinkClr xmlns:ahyp="http://schemas.microsoft.com/office/drawing/2018/hyperlinkcolor" val="tx"/>
                    </a:ext>
                  </a:extLst>
                </a:hlinkClick>
              </a:rPr>
              <a:t>https://www.ibm.com/topics/natural-language-processing</a:t>
            </a:r>
            <a:r>
              <a:rPr lang="en-US" sz="1400">
                <a:solidFill>
                  <a:schemeClr val="tx1">
                    <a:lumMod val="95000"/>
                    <a:lumOff val="5000"/>
                  </a:schemeClr>
                </a:solidFill>
                <a:ea typeface="+mn-lt"/>
                <a:cs typeface="+mn-lt"/>
              </a:rPr>
              <a:t> on 5th March 2023.</a:t>
            </a:r>
            <a:endParaRPr lang="en-US" sz="1400">
              <a:solidFill>
                <a:schemeClr val="tx1">
                  <a:lumMod val="95000"/>
                  <a:lumOff val="5000"/>
                </a:schemeClr>
              </a:solidFill>
              <a:cs typeface="Calibri"/>
            </a:endParaRPr>
          </a:p>
          <a:p>
            <a:r>
              <a:rPr lang="en-US" sz="1400">
                <a:solidFill>
                  <a:schemeClr val="tx1">
                    <a:lumMod val="95000"/>
                    <a:lumOff val="5000"/>
                  </a:schemeClr>
                </a:solidFill>
              </a:rPr>
              <a:t>Natural Language Processing (NLP),What it is and why it matters. Retrieved from:  </a:t>
            </a:r>
            <a:r>
              <a:rPr lang="en-US" sz="1400">
                <a:solidFill>
                  <a:schemeClr val="tx1">
                    <a:lumMod val="95000"/>
                    <a:lumOff val="5000"/>
                  </a:schemeClr>
                </a:solidFill>
                <a:hlinkClick r:id="rId3">
                  <a:extLst>
                    <a:ext uri="{A12FA001-AC4F-418D-AE19-62706E023703}">
                      <ahyp:hlinkClr xmlns:ahyp="http://schemas.microsoft.com/office/drawing/2018/hyperlinkcolor" val="tx"/>
                    </a:ext>
                  </a:extLst>
                </a:hlinkClick>
              </a:rPr>
              <a:t>https</a:t>
            </a:r>
            <a:r>
              <a:rPr lang="en-US" sz="1400">
                <a:solidFill>
                  <a:schemeClr val="tx1">
                    <a:lumMod val="95000"/>
                    <a:lumOff val="5000"/>
                  </a:schemeClr>
                </a:solidFill>
                <a:ea typeface="+mn-lt"/>
                <a:cs typeface="+mn-lt"/>
                <a:hlinkClick r:id="rId3">
                  <a:extLst>
                    <a:ext uri="{A12FA001-AC4F-418D-AE19-62706E023703}">
                      <ahyp:hlinkClr xmlns:ahyp="http://schemas.microsoft.com/office/drawing/2018/hyperlinkcolor" val="tx"/>
                    </a:ext>
                  </a:extLst>
                </a:hlinkClick>
              </a:rPr>
              <a:t>://www.sas.com/en_ca/insights/analytics/what-is-natural-language-processing-nlp.html</a:t>
            </a:r>
            <a:r>
              <a:rPr lang="en-US" sz="1400">
                <a:solidFill>
                  <a:schemeClr val="tx1">
                    <a:lumMod val="95000"/>
                    <a:lumOff val="5000"/>
                  </a:schemeClr>
                </a:solidFill>
                <a:ea typeface="+mn-lt"/>
                <a:cs typeface="+mn-lt"/>
              </a:rPr>
              <a:t>  on 5th March 2023.</a:t>
            </a:r>
          </a:p>
          <a:p>
            <a:r>
              <a:rPr lang="en-US" sz="1400">
                <a:solidFill>
                  <a:schemeClr val="tx1">
                    <a:lumMod val="95000"/>
                    <a:lumOff val="5000"/>
                  </a:schemeClr>
                </a:solidFill>
              </a:rPr>
              <a:t>Generating Word Cloud in Python. </a:t>
            </a:r>
            <a:r>
              <a:rPr lang="en-US" sz="1400">
                <a:solidFill>
                  <a:schemeClr val="tx1">
                    <a:lumMod val="95000"/>
                    <a:lumOff val="5000"/>
                  </a:schemeClr>
                </a:solidFill>
                <a:ea typeface="+mn-lt"/>
                <a:cs typeface="+mn-lt"/>
              </a:rPr>
              <a:t>Retrieved from:  </a:t>
            </a:r>
            <a:r>
              <a:rPr lang="en-US" sz="1400">
                <a:solidFill>
                  <a:schemeClr val="tx1">
                    <a:lumMod val="95000"/>
                    <a:lumOff val="5000"/>
                  </a:schemeClr>
                </a:solidFill>
                <a:ea typeface="+mn-lt"/>
                <a:cs typeface="+mn-lt"/>
                <a:hlinkClick r:id="rId4">
                  <a:extLst>
                    <a:ext uri="{A12FA001-AC4F-418D-AE19-62706E023703}">
                      <ahyp:hlinkClr xmlns:ahyp="http://schemas.microsoft.com/office/drawing/2018/hyperlinkcolor" val="tx"/>
                    </a:ext>
                  </a:extLst>
                </a:hlinkClick>
              </a:rPr>
              <a:t>https://www.geeksforgeeks.org/generating-word-cloud-python/</a:t>
            </a:r>
            <a:r>
              <a:rPr lang="en-US" sz="1400">
                <a:solidFill>
                  <a:schemeClr val="tx1">
                    <a:lumMod val="95000"/>
                    <a:lumOff val="5000"/>
                  </a:schemeClr>
                </a:solidFill>
                <a:ea typeface="+mn-lt"/>
                <a:cs typeface="+mn-lt"/>
              </a:rPr>
              <a:t>  on 5th March 2023.</a:t>
            </a:r>
          </a:p>
          <a:p>
            <a:r>
              <a:rPr lang="en-US" sz="1400">
                <a:solidFill>
                  <a:schemeClr val="tx1">
                    <a:lumMod val="95000"/>
                    <a:lumOff val="5000"/>
                  </a:schemeClr>
                </a:solidFill>
                <a:ea typeface="+mn-lt"/>
                <a:cs typeface="+mn-lt"/>
              </a:rPr>
              <a:t>F. Heimerl, S. Lohmann, S. Lange and T. Ertl, "Word Cloud Explorer: Text Analytics Based on Word Clouds," 2014 47th Hawaii International Conference on System Sciences, Waikoloa, HI, USA, 2014, pp. 1833-1842, </a:t>
            </a:r>
            <a:r>
              <a:rPr lang="en-US" sz="1400" err="1">
                <a:solidFill>
                  <a:schemeClr val="tx1">
                    <a:lumMod val="95000"/>
                    <a:lumOff val="5000"/>
                  </a:schemeClr>
                </a:solidFill>
                <a:ea typeface="+mn-lt"/>
                <a:cs typeface="+mn-lt"/>
              </a:rPr>
              <a:t>doi</a:t>
            </a:r>
            <a:r>
              <a:rPr lang="en-US" sz="1400">
                <a:solidFill>
                  <a:schemeClr val="tx1">
                    <a:lumMod val="95000"/>
                    <a:lumOff val="5000"/>
                  </a:schemeClr>
                </a:solidFill>
                <a:ea typeface="+mn-lt"/>
                <a:cs typeface="+mn-lt"/>
              </a:rPr>
              <a:t>: 10.1109/HICSS.2014.231. </a:t>
            </a:r>
            <a:r>
              <a:rPr lang="en-US" sz="1400" err="1">
                <a:solidFill>
                  <a:schemeClr val="tx1">
                    <a:lumMod val="95000"/>
                    <a:lumOff val="5000"/>
                  </a:schemeClr>
                </a:solidFill>
                <a:ea typeface="+mn-lt"/>
                <a:cs typeface="+mn-lt"/>
              </a:rPr>
              <a:t>Retreived</a:t>
            </a:r>
            <a:r>
              <a:rPr lang="en-US" sz="1400">
                <a:solidFill>
                  <a:schemeClr val="tx1">
                    <a:lumMod val="95000"/>
                    <a:lumOff val="5000"/>
                  </a:schemeClr>
                </a:solidFill>
                <a:ea typeface="+mn-lt"/>
                <a:cs typeface="+mn-lt"/>
              </a:rPr>
              <a:t> from: </a:t>
            </a:r>
            <a:r>
              <a:rPr lang="en-US" sz="1400">
                <a:solidFill>
                  <a:schemeClr val="tx1">
                    <a:lumMod val="95000"/>
                    <a:lumOff val="5000"/>
                  </a:schemeClr>
                </a:solidFill>
                <a:ea typeface="+mn-lt"/>
                <a:cs typeface="+mn-lt"/>
                <a:hlinkClick r:id="rId5">
                  <a:extLst>
                    <a:ext uri="{A12FA001-AC4F-418D-AE19-62706E023703}">
                      <ahyp:hlinkClr xmlns:ahyp="http://schemas.microsoft.com/office/drawing/2018/hyperlinkcolor" val="tx"/>
                    </a:ext>
                  </a:extLst>
                </a:hlinkClick>
              </a:rPr>
              <a:t>https://ieeexplore.ieee.org/document/6758829</a:t>
            </a:r>
            <a:r>
              <a:rPr lang="en-US" sz="1400">
                <a:solidFill>
                  <a:schemeClr val="tx1">
                    <a:lumMod val="95000"/>
                    <a:lumOff val="5000"/>
                  </a:schemeClr>
                </a:solidFill>
                <a:ea typeface="+mn-lt"/>
                <a:cs typeface="+mn-lt"/>
              </a:rPr>
              <a:t>  on 5th March 2023.</a:t>
            </a:r>
          </a:p>
          <a:p>
            <a:r>
              <a:rPr lang="en-US" sz="1400">
                <a:solidFill>
                  <a:schemeClr val="tx1">
                    <a:lumMod val="95000"/>
                    <a:lumOff val="5000"/>
                  </a:schemeClr>
                </a:solidFill>
                <a:ea typeface="+mn-lt"/>
                <a:cs typeface="+mn-lt"/>
              </a:rPr>
              <a:t>Trip advisor Review Dataset on Kaggle. Retrieved from: </a:t>
            </a:r>
            <a:r>
              <a:rPr lang="en-US" sz="1400">
                <a:solidFill>
                  <a:schemeClr val="tx1">
                    <a:lumMod val="95000"/>
                    <a:lumOff val="5000"/>
                  </a:schemeClr>
                </a:solidFill>
                <a:ea typeface="+mn-lt"/>
                <a:cs typeface="+mn-lt"/>
                <a:hlinkClick r:id="rId6">
                  <a:extLst>
                    <a:ext uri="{A12FA001-AC4F-418D-AE19-62706E023703}">
                      <ahyp:hlinkClr xmlns:ahyp="http://schemas.microsoft.com/office/drawing/2018/hyperlinkcolor" val="tx"/>
                    </a:ext>
                  </a:extLst>
                </a:hlinkClick>
              </a:rPr>
              <a:t>https://www.kaggle.com/datasets/jiashenliu/515k-hotel-reviews-data-in-europe </a:t>
            </a:r>
            <a:r>
              <a:rPr lang="en-US" sz="1400">
                <a:solidFill>
                  <a:schemeClr val="tx1">
                    <a:lumMod val="95000"/>
                    <a:lumOff val="5000"/>
                  </a:schemeClr>
                </a:solidFill>
                <a:ea typeface="+mn-lt"/>
                <a:cs typeface="+mn-lt"/>
              </a:rPr>
              <a:t>on 19th March 2023.</a:t>
            </a:r>
          </a:p>
          <a:p>
            <a:r>
              <a:rPr lang="en-US" sz="1400"/>
              <a:t>TF-IDF [Tutorial]</a:t>
            </a:r>
            <a:r>
              <a:rPr lang="en-US" sz="1400">
                <a:ea typeface="+mn-lt"/>
                <a:cs typeface="+mn-lt"/>
              </a:rPr>
              <a:t> in Python. </a:t>
            </a:r>
            <a:r>
              <a:rPr lang="en-US" sz="1400">
                <a:solidFill>
                  <a:schemeClr val="tx1">
                    <a:lumMod val="95000"/>
                    <a:lumOff val="5000"/>
                  </a:schemeClr>
                </a:solidFill>
                <a:ea typeface="+mn-lt"/>
                <a:cs typeface="+mn-lt"/>
              </a:rPr>
              <a:t>Retrieved from: </a:t>
            </a:r>
            <a:r>
              <a:rPr lang="en-US" sz="1400">
                <a:ea typeface="+mn-lt"/>
                <a:cs typeface="+mn-lt"/>
                <a:hlinkClick r:id="rId7"/>
              </a:rPr>
              <a:t>https://www.kaggle.com/code/paulrohan2020/tf-idf-tutorial</a:t>
            </a:r>
            <a:r>
              <a:rPr lang="en-US" sz="1400">
                <a:ea typeface="+mn-lt"/>
                <a:cs typeface="+mn-lt"/>
              </a:rPr>
              <a:t> on 20th March 2023.</a:t>
            </a:r>
            <a:endParaRPr lang="en-US" sz="1400">
              <a:cs typeface="Calibri" panose="020F0502020204030204"/>
            </a:endParaRPr>
          </a:p>
          <a:p>
            <a:r>
              <a:rPr lang="en-US" sz="1400" err="1">
                <a:solidFill>
                  <a:schemeClr val="tx1">
                    <a:lumMod val="95000"/>
                    <a:lumOff val="5000"/>
                  </a:schemeClr>
                </a:solidFill>
                <a:latin typeface="Calibri"/>
                <a:ea typeface="+mn-lt"/>
                <a:cs typeface="+mn-lt"/>
              </a:rPr>
              <a:t>Sklearn</a:t>
            </a:r>
            <a:r>
              <a:rPr lang="en-US" sz="1400">
                <a:solidFill>
                  <a:schemeClr val="tx1">
                    <a:lumMod val="95000"/>
                    <a:lumOff val="5000"/>
                  </a:schemeClr>
                </a:solidFill>
                <a:latin typeface="Calibri"/>
                <a:ea typeface="+mn-lt"/>
                <a:cs typeface="+mn-lt"/>
              </a:rPr>
              <a:t> feature extraction text and </a:t>
            </a:r>
            <a:r>
              <a:rPr lang="en-US" sz="1400" err="1">
                <a:solidFill>
                  <a:srgbClr val="000000"/>
                </a:solidFill>
                <a:latin typeface="Calibri"/>
                <a:ea typeface="+mn-lt"/>
                <a:cs typeface="Calibri Light"/>
              </a:rPr>
              <a:t>TfidfVectorizer</a:t>
            </a:r>
            <a:r>
              <a:rPr lang="en-US" sz="1400">
                <a:solidFill>
                  <a:srgbClr val="000000"/>
                </a:solidFill>
                <a:latin typeface="Calibri"/>
                <a:ea typeface="+mn-lt"/>
                <a:cs typeface="Calibri Light"/>
              </a:rPr>
              <a:t>. </a:t>
            </a:r>
            <a:r>
              <a:rPr lang="en-US" sz="1400">
                <a:solidFill>
                  <a:schemeClr val="tx1">
                    <a:lumMod val="95000"/>
                    <a:lumOff val="5000"/>
                  </a:schemeClr>
                </a:solidFill>
                <a:latin typeface="Calibri"/>
                <a:ea typeface="+mn-lt"/>
                <a:cs typeface="Calibri"/>
              </a:rPr>
              <a:t>Retrieved from: </a:t>
            </a:r>
            <a:r>
              <a:rPr lang="en-US" sz="1400">
                <a:ea typeface="+mn-lt"/>
                <a:cs typeface="+mn-lt"/>
                <a:hlinkClick r:id="rId8"/>
              </a:rPr>
              <a:t>https://scikit-learn.org/stable/modules/generated/sklearn.feature_extraction.text.TfidfVectorizer.html</a:t>
            </a:r>
            <a:r>
              <a:rPr lang="en-US" sz="1400">
                <a:ea typeface="+mn-lt"/>
                <a:cs typeface="+mn-lt"/>
              </a:rPr>
              <a:t> on 20th March 2023.</a:t>
            </a:r>
            <a:endParaRPr lang="en-US" sz="1400">
              <a:solidFill>
                <a:schemeClr val="tx1">
                  <a:lumMod val="95000"/>
                  <a:lumOff val="5000"/>
                </a:schemeClr>
              </a:solidFill>
              <a:latin typeface="Calibri Light"/>
              <a:ea typeface="+mn-lt"/>
              <a:cs typeface="Calibri Light"/>
            </a:endParaRPr>
          </a:p>
          <a:p>
            <a:r>
              <a:rPr lang="en-US" sz="1400">
                <a:solidFill>
                  <a:schemeClr val="tx1">
                    <a:lumMod val="95000"/>
                    <a:lumOff val="5000"/>
                  </a:schemeClr>
                </a:solidFill>
                <a:ea typeface="+mn-lt"/>
                <a:cs typeface="+mn-lt"/>
              </a:rPr>
              <a:t>Hugging face pretrained models. Retrieved from: </a:t>
            </a:r>
            <a:r>
              <a:rPr lang="en-US" sz="1400">
                <a:ea typeface="+mn-lt"/>
                <a:cs typeface="+mn-lt"/>
                <a:hlinkClick r:id="rId9"/>
              </a:rPr>
              <a:t>https://huggingface.co/models</a:t>
            </a:r>
            <a:r>
              <a:rPr lang="en-US" sz="1400">
                <a:ea typeface="+mn-lt"/>
                <a:cs typeface="+mn-lt"/>
              </a:rPr>
              <a:t> </a:t>
            </a:r>
            <a:r>
              <a:rPr lang="en-US" sz="1400">
                <a:solidFill>
                  <a:schemeClr val="tx1">
                    <a:lumMod val="95000"/>
                    <a:lumOff val="5000"/>
                  </a:schemeClr>
                </a:solidFill>
                <a:ea typeface="+mn-lt"/>
                <a:cs typeface="+mn-lt"/>
              </a:rPr>
              <a:t>on 20th March 2023.</a:t>
            </a:r>
          </a:p>
          <a:p>
            <a:r>
              <a:rPr lang="en-US" sz="1400">
                <a:solidFill>
                  <a:schemeClr val="tx1">
                    <a:lumMod val="95000"/>
                    <a:lumOff val="5000"/>
                  </a:schemeClr>
                </a:solidFill>
                <a:ea typeface="+mn-lt"/>
                <a:cs typeface="+mn-lt"/>
              </a:rPr>
              <a:t>Hugging face transformer </a:t>
            </a:r>
            <a:r>
              <a:rPr lang="en-US" sz="1400" err="1">
                <a:solidFill>
                  <a:schemeClr val="tx1">
                    <a:lumMod val="95000"/>
                    <a:lumOff val="5000"/>
                  </a:schemeClr>
                </a:solidFill>
                <a:ea typeface="+mn-lt"/>
                <a:cs typeface="+mn-lt"/>
              </a:rPr>
              <a:t>bert</a:t>
            </a:r>
            <a:r>
              <a:rPr lang="en-US" sz="1400">
                <a:solidFill>
                  <a:schemeClr val="tx1">
                    <a:lumMod val="95000"/>
                    <a:lumOff val="5000"/>
                  </a:schemeClr>
                </a:solidFill>
                <a:ea typeface="+mn-lt"/>
                <a:cs typeface="+mn-lt"/>
              </a:rPr>
              <a:t> models. Retrieved from: </a:t>
            </a:r>
            <a:r>
              <a:rPr lang="en-US" sz="1400">
                <a:ea typeface="+mn-lt"/>
                <a:cs typeface="+mn-lt"/>
                <a:hlinkClick r:id="rId10"/>
              </a:rPr>
              <a:t>https://huggingface.co/docs/transformers/model_doc/bert#transformers.BertModel</a:t>
            </a:r>
            <a:r>
              <a:rPr lang="en-US" sz="1400">
                <a:ea typeface="+mn-lt"/>
                <a:cs typeface="+mn-lt"/>
              </a:rPr>
              <a:t> on 20th March 2023. </a:t>
            </a:r>
            <a:endParaRPr lang="en-US" sz="1400">
              <a:solidFill>
                <a:schemeClr val="tx1">
                  <a:lumMod val="95000"/>
                  <a:lumOff val="5000"/>
                </a:schemeClr>
              </a:solidFill>
              <a:ea typeface="+mn-lt"/>
              <a:cs typeface="+mn-lt"/>
            </a:endParaRPr>
          </a:p>
          <a:p>
            <a:endParaRPr lang="en-US" sz="1400">
              <a:solidFill>
                <a:srgbClr val="000000"/>
              </a:solidFill>
              <a:ea typeface="+mn-lt"/>
              <a:cs typeface="+mn-lt"/>
            </a:endParaRPr>
          </a:p>
          <a:p>
            <a:endParaRPr lang="en-US" sz="1400">
              <a:solidFill>
                <a:srgbClr val="000000"/>
              </a:solidFill>
              <a:ea typeface="+mn-lt"/>
              <a:cs typeface="+mn-lt"/>
            </a:endParaRPr>
          </a:p>
          <a:p>
            <a:endParaRPr lang="en-US" sz="1400">
              <a:solidFill>
                <a:srgbClr val="000000"/>
              </a:solidFill>
              <a:ea typeface="+mn-lt"/>
              <a:cs typeface="+mn-lt"/>
            </a:endParaRPr>
          </a:p>
          <a:p>
            <a:endParaRPr lang="en-US" sz="2000">
              <a:solidFill>
                <a:srgbClr val="000000"/>
              </a:solidFill>
              <a:ea typeface="+mn-lt"/>
              <a:cs typeface="+mn-lt"/>
            </a:endParaRPr>
          </a:p>
        </p:txBody>
      </p:sp>
      <p:sp>
        <p:nvSpPr>
          <p:cNvPr id="4" name="Slide Number Placeholder 3">
            <a:extLst>
              <a:ext uri="{FF2B5EF4-FFF2-40B4-BE49-F238E27FC236}">
                <a16:creationId xmlns:a16="http://schemas.microsoft.com/office/drawing/2014/main" id="{AC14D2F2-6AAA-7AFB-2349-59E6A56FF423}"/>
              </a:ext>
            </a:extLst>
          </p:cNvPr>
          <p:cNvSpPr>
            <a:spLocks noGrp="1"/>
          </p:cNvSpPr>
          <p:nvPr>
            <p:ph type="sldNum" sz="quarter" idx="12"/>
          </p:nvPr>
        </p:nvSpPr>
        <p:spPr/>
        <p:txBody>
          <a:bodyPr/>
          <a:lstStyle/>
          <a:p>
            <a:fld id="{5C35FCF4-C3EF-BD43-82E0-05BC237DAD2A}" type="slidenum">
              <a:rPr lang="en-US" smtClean="0"/>
              <a:pPr/>
              <a:t>30</a:t>
            </a:fld>
            <a:endParaRPr lang="en-US"/>
          </a:p>
        </p:txBody>
      </p:sp>
    </p:spTree>
    <p:extLst>
      <p:ext uri="{BB962C8B-B14F-4D97-AF65-F5344CB8AC3E}">
        <p14:creationId xmlns:p14="http://schemas.microsoft.com/office/powerpoint/2010/main" val="785098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B38A2-A60F-149B-1B80-D45F38383530}"/>
              </a:ext>
            </a:extLst>
          </p:cNvPr>
          <p:cNvSpPr>
            <a:spLocks noGrp="1"/>
          </p:cNvSpPr>
          <p:nvPr>
            <p:ph type="ctrTitle"/>
          </p:nvPr>
        </p:nvSpPr>
        <p:spPr>
          <a:xfrm>
            <a:off x="1954059" y="1701395"/>
            <a:ext cx="8042557" cy="1907592"/>
          </a:xfrm>
        </p:spPr>
        <p:txBody>
          <a:bodyPr lIns="91440" tIns="45720" rIns="91440" bIns="45720" anchor="b">
            <a:normAutofit/>
          </a:bodyPr>
          <a:lstStyle/>
          <a:p>
            <a:pPr algn="ctr"/>
            <a:r>
              <a:rPr lang="en-US" sz="4400">
                <a:cs typeface="Calibri"/>
              </a:rPr>
              <a:t>Thank You</a:t>
            </a:r>
          </a:p>
        </p:txBody>
      </p:sp>
    </p:spTree>
    <p:extLst>
      <p:ext uri="{BB962C8B-B14F-4D97-AF65-F5344CB8AC3E}">
        <p14:creationId xmlns:p14="http://schemas.microsoft.com/office/powerpoint/2010/main" val="2028674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A9CEB-0D1A-8BF6-2CB7-7F63EFE6E051}"/>
              </a:ext>
            </a:extLst>
          </p:cNvPr>
          <p:cNvSpPr>
            <a:spLocks noGrp="1"/>
          </p:cNvSpPr>
          <p:nvPr>
            <p:ph type="title"/>
          </p:nvPr>
        </p:nvSpPr>
        <p:spPr/>
        <p:txBody>
          <a:bodyPr lIns="91440" tIns="45720" rIns="91440" bIns="45720" anchor="ctr" anchorCtr="0">
            <a:normAutofit/>
          </a:bodyPr>
          <a:lstStyle/>
          <a:p>
            <a:r>
              <a:rPr lang="en-US">
                <a:cs typeface="Calibri"/>
              </a:rPr>
              <a:t>Learning Objectives</a:t>
            </a:r>
            <a:endParaRPr lang="en-US"/>
          </a:p>
        </p:txBody>
      </p:sp>
      <p:sp>
        <p:nvSpPr>
          <p:cNvPr id="3" name="Content Placeholder 2">
            <a:extLst>
              <a:ext uri="{FF2B5EF4-FFF2-40B4-BE49-F238E27FC236}">
                <a16:creationId xmlns:a16="http://schemas.microsoft.com/office/drawing/2014/main" id="{407F1AA2-89BD-890E-28D4-BA42353062A7}"/>
              </a:ext>
            </a:extLst>
          </p:cNvPr>
          <p:cNvSpPr>
            <a:spLocks noGrp="1"/>
          </p:cNvSpPr>
          <p:nvPr>
            <p:ph idx="1"/>
          </p:nvPr>
        </p:nvSpPr>
        <p:spPr>
          <a:xfrm>
            <a:off x="562628" y="1773195"/>
            <a:ext cx="11150400" cy="4670840"/>
          </a:xfrm>
        </p:spPr>
        <p:txBody>
          <a:bodyPr lIns="91440" tIns="45720" rIns="91440" bIns="45720" anchor="t"/>
          <a:lstStyle/>
          <a:p>
            <a:pPr>
              <a:lnSpc>
                <a:spcPct val="100000"/>
              </a:lnSpc>
              <a:spcBef>
                <a:spcPts val="0"/>
              </a:spcBef>
            </a:pPr>
            <a:r>
              <a:rPr lang="en" sz="2400">
                <a:solidFill>
                  <a:schemeClr val="tx1">
                    <a:lumMod val="95000"/>
                    <a:lumOff val="5000"/>
                  </a:schemeClr>
                </a:solidFill>
                <a:latin typeface="Calibri"/>
                <a:cs typeface="Calibri"/>
              </a:rPr>
              <a:t>Deyvis Dalman:</a:t>
            </a:r>
            <a:r>
              <a:rPr lang="en-US" sz="1800">
                <a:solidFill>
                  <a:schemeClr val="tx1">
                    <a:lumMod val="95000"/>
                    <a:lumOff val="5000"/>
                  </a:schemeClr>
                </a:solidFill>
                <a:latin typeface="Calibri"/>
                <a:cs typeface="Calibri"/>
              </a:rPr>
              <a:t> </a:t>
            </a:r>
            <a:endParaRPr lang="en-US" sz="1800">
              <a:solidFill>
                <a:schemeClr val="tx1">
                  <a:lumMod val="95000"/>
                  <a:lumOff val="5000"/>
                </a:schemeClr>
              </a:solidFill>
              <a:latin typeface="Calibri" panose="020F0502020204030204" pitchFamily="34" charset="0"/>
              <a:cs typeface="Calibri" panose="020F0502020204030204" pitchFamily="34" charset="0"/>
            </a:endParaRPr>
          </a:p>
          <a:p>
            <a:pPr lvl="1">
              <a:lnSpc>
                <a:spcPct val="100000"/>
              </a:lnSpc>
              <a:spcBef>
                <a:spcPts val="0"/>
              </a:spcBef>
            </a:pPr>
            <a:r>
              <a:rPr lang="en-US" sz="2000">
                <a:solidFill>
                  <a:schemeClr val="tx1">
                    <a:lumMod val="95000"/>
                    <a:lumOff val="5000"/>
                  </a:schemeClr>
                </a:solidFill>
                <a:latin typeface="Calibri"/>
                <a:cs typeface="Calibri"/>
              </a:rPr>
              <a:t>Learned </a:t>
            </a:r>
            <a:r>
              <a:rPr lang="en-US" sz="2000">
                <a:effectLst/>
                <a:latin typeface="Calibri"/>
                <a:ea typeface="Arial" panose="020B0604020202020204" pitchFamily="34" charset="0"/>
                <a:cs typeface="Calibri"/>
              </a:rPr>
              <a:t>Text Classification on each review to classify the topic of each review. Possible classifications may be cleanliness, food, service, or amenities for a hotel</a:t>
            </a:r>
          </a:p>
          <a:p>
            <a:pPr lvl="1">
              <a:lnSpc>
                <a:spcPct val="100000"/>
              </a:lnSpc>
              <a:spcBef>
                <a:spcPts val="0"/>
              </a:spcBef>
            </a:pPr>
            <a:r>
              <a:rPr lang="en-US" sz="1800">
                <a:effectLst/>
                <a:latin typeface="Calibri"/>
                <a:ea typeface="Arial" panose="020B0604020202020204" pitchFamily="34" charset="0"/>
                <a:cs typeface="Calibri"/>
              </a:rPr>
              <a:t>Break down for each classification may then be done to identify areas of strength and weaknesses for a hotel</a:t>
            </a:r>
          </a:p>
          <a:p>
            <a:pPr lvl="1">
              <a:lnSpc>
                <a:spcPct val="100000"/>
              </a:lnSpc>
              <a:spcBef>
                <a:spcPts val="0"/>
              </a:spcBef>
            </a:pPr>
            <a:r>
              <a:rPr lang="en-US" sz="1800">
                <a:effectLst/>
                <a:latin typeface="Calibri"/>
                <a:ea typeface="Arial" panose="020B0604020202020204" pitchFamily="34" charset="0"/>
                <a:cs typeface="Calibri"/>
              </a:rPr>
              <a:t>Both rule-based text classification and machine learning text classification will be explored, if possible, in the time frame of the project.</a:t>
            </a:r>
            <a:r>
              <a:rPr lang="en-US" sz="1800">
                <a:latin typeface="Calibri"/>
                <a:ea typeface="Arial" panose="020B0604020202020204" pitchFamily="34" charset="0"/>
                <a:cs typeface="Calibri"/>
              </a:rPr>
              <a:t> </a:t>
            </a:r>
            <a:endParaRPr lang="en-US" sz="1800">
              <a:effectLst/>
              <a:latin typeface="Calibri" panose="020F0502020204030204" pitchFamily="34" charset="0"/>
              <a:ea typeface="Arial" panose="020B0604020202020204" pitchFamily="34" charset="0"/>
              <a:cs typeface="Calibri" panose="020F0502020204030204" pitchFamily="34" charset="0"/>
            </a:endParaRPr>
          </a:p>
          <a:p>
            <a:pPr marL="457200" lvl="1" indent="0">
              <a:lnSpc>
                <a:spcPct val="100000"/>
              </a:lnSpc>
              <a:spcBef>
                <a:spcPts val="0"/>
              </a:spcBef>
              <a:buNone/>
            </a:pPr>
            <a:endParaRPr lang="en" sz="2400">
              <a:solidFill>
                <a:schemeClr val="tx1">
                  <a:lumMod val="95000"/>
                  <a:lumOff val="5000"/>
                </a:schemeClr>
              </a:solidFill>
              <a:latin typeface="Calibri" panose="020F0502020204030204" pitchFamily="34" charset="0"/>
              <a:ea typeface="+mn-lt"/>
              <a:cs typeface="Calibri" panose="020F0502020204030204" pitchFamily="34" charset="0"/>
            </a:endParaRPr>
          </a:p>
          <a:p>
            <a:pPr>
              <a:lnSpc>
                <a:spcPct val="100000"/>
              </a:lnSpc>
              <a:spcBef>
                <a:spcPts val="0"/>
              </a:spcBef>
            </a:pPr>
            <a:r>
              <a:rPr lang="en" sz="2400">
                <a:solidFill>
                  <a:schemeClr val="tx1">
                    <a:lumMod val="95000"/>
                    <a:lumOff val="5000"/>
                  </a:schemeClr>
                </a:solidFill>
                <a:latin typeface="Calibri"/>
                <a:ea typeface="+mn-lt"/>
                <a:cs typeface="Calibri"/>
              </a:rPr>
              <a:t>Jannatul Naeema: </a:t>
            </a:r>
          </a:p>
          <a:p>
            <a:pPr lvl="1">
              <a:lnSpc>
                <a:spcPct val="100000"/>
              </a:lnSpc>
              <a:spcBef>
                <a:spcPts val="0"/>
              </a:spcBef>
            </a:pPr>
            <a:r>
              <a:rPr lang="en" sz="2000">
                <a:solidFill>
                  <a:schemeClr val="tx1">
                    <a:lumMod val="95000"/>
                    <a:lumOff val="5000"/>
                  </a:schemeClr>
                </a:solidFill>
                <a:latin typeface="Calibri"/>
                <a:ea typeface="+mn-lt"/>
                <a:cs typeface="Calibri"/>
              </a:rPr>
              <a:t>Learned the terminology and how to use </a:t>
            </a:r>
            <a:r>
              <a:rPr lang="en" sz="2000">
                <a:latin typeface="Calibri"/>
                <a:ea typeface="+mn-lt"/>
                <a:cs typeface="Calibri"/>
              </a:rPr>
              <a:t>tokenizer</a:t>
            </a:r>
            <a:r>
              <a:rPr lang="en" sz="2000">
                <a:solidFill>
                  <a:schemeClr val="tx1">
                    <a:lumMod val="95000"/>
                    <a:lumOff val="5000"/>
                  </a:schemeClr>
                </a:solidFill>
                <a:latin typeface="Calibri"/>
                <a:ea typeface="+mn-lt"/>
                <a:cs typeface="Calibri"/>
              </a:rPr>
              <a:t>, </a:t>
            </a:r>
            <a:r>
              <a:rPr lang="en" sz="2000" err="1">
                <a:solidFill>
                  <a:schemeClr val="tx1">
                    <a:lumMod val="95000"/>
                    <a:lumOff val="5000"/>
                  </a:schemeClr>
                </a:solidFill>
                <a:latin typeface="Calibri"/>
                <a:ea typeface="+mn-lt"/>
                <a:cs typeface="Calibri"/>
              </a:rPr>
              <a:t>autotokenizer</a:t>
            </a:r>
            <a:r>
              <a:rPr lang="en" sz="2000">
                <a:solidFill>
                  <a:schemeClr val="tx1">
                    <a:lumMod val="95000"/>
                    <a:lumOff val="5000"/>
                  </a:schemeClr>
                </a:solidFill>
                <a:latin typeface="Calibri"/>
                <a:ea typeface="+mn-lt"/>
                <a:cs typeface="Calibri"/>
              </a:rPr>
              <a:t>,  pipeline, </a:t>
            </a:r>
            <a:r>
              <a:rPr lang="en" sz="2000" err="1">
                <a:solidFill>
                  <a:schemeClr val="tx1">
                    <a:lumMod val="95000"/>
                    <a:lumOff val="5000"/>
                  </a:schemeClr>
                </a:solidFill>
                <a:latin typeface="Calibri"/>
                <a:ea typeface="+mn-lt"/>
                <a:cs typeface="Calibri"/>
              </a:rPr>
              <a:t>tf-idf</a:t>
            </a:r>
            <a:r>
              <a:rPr lang="en" sz="2000">
                <a:solidFill>
                  <a:schemeClr val="tx1">
                    <a:lumMod val="95000"/>
                    <a:lumOff val="5000"/>
                  </a:schemeClr>
                </a:solidFill>
                <a:latin typeface="Calibri"/>
                <a:ea typeface="+mn-lt"/>
                <a:cs typeface="Calibri"/>
              </a:rPr>
              <a:t>, pretrained model e.g. Vader and Bert model for sentiment analysis; also using GPU/TPU is a new learning experience for me.</a:t>
            </a:r>
            <a:endParaRPr lang="en" sz="2400">
              <a:solidFill>
                <a:schemeClr val="tx1">
                  <a:lumMod val="95000"/>
                  <a:lumOff val="5000"/>
                </a:schemeClr>
              </a:solidFill>
              <a:latin typeface="Calibri"/>
              <a:cs typeface="Calibri"/>
            </a:endParaRPr>
          </a:p>
          <a:p>
            <a:endParaRPr lang="en-US">
              <a:cs typeface="Calibri"/>
            </a:endParaRPr>
          </a:p>
        </p:txBody>
      </p:sp>
      <p:sp>
        <p:nvSpPr>
          <p:cNvPr id="4" name="Slide Number Placeholder 3">
            <a:extLst>
              <a:ext uri="{FF2B5EF4-FFF2-40B4-BE49-F238E27FC236}">
                <a16:creationId xmlns:a16="http://schemas.microsoft.com/office/drawing/2014/main" id="{8EF0D8FD-D9B1-F8F3-2514-744138CBCB01}"/>
              </a:ext>
            </a:extLst>
          </p:cNvPr>
          <p:cNvSpPr>
            <a:spLocks noGrp="1"/>
          </p:cNvSpPr>
          <p:nvPr>
            <p:ph type="sldNum" sz="quarter" idx="12"/>
          </p:nvPr>
        </p:nvSpPr>
        <p:spPr/>
        <p:txBody>
          <a:bodyPr/>
          <a:lstStyle/>
          <a:p>
            <a:fld id="{5C35FCF4-C3EF-BD43-82E0-05BC237DAD2A}" type="slidenum">
              <a:rPr lang="en-US" smtClean="0"/>
              <a:pPr/>
              <a:t>4</a:t>
            </a:fld>
            <a:endParaRPr lang="en-US"/>
          </a:p>
        </p:txBody>
      </p:sp>
    </p:spTree>
    <p:extLst>
      <p:ext uri="{BB962C8B-B14F-4D97-AF65-F5344CB8AC3E}">
        <p14:creationId xmlns:p14="http://schemas.microsoft.com/office/powerpoint/2010/main" val="1770415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A9CEB-0D1A-8BF6-2CB7-7F63EFE6E051}"/>
              </a:ext>
            </a:extLst>
          </p:cNvPr>
          <p:cNvSpPr>
            <a:spLocks noGrp="1"/>
          </p:cNvSpPr>
          <p:nvPr>
            <p:ph type="title"/>
          </p:nvPr>
        </p:nvSpPr>
        <p:spPr/>
        <p:txBody>
          <a:bodyPr lIns="91440" tIns="45720" rIns="91440" bIns="45720" anchor="ctr" anchorCtr="0">
            <a:normAutofit/>
          </a:bodyPr>
          <a:lstStyle/>
          <a:p>
            <a:r>
              <a:rPr lang="en-US">
                <a:cs typeface="Calibri"/>
              </a:rPr>
              <a:t>Learning Objectives</a:t>
            </a:r>
            <a:endParaRPr lang="en-US"/>
          </a:p>
        </p:txBody>
      </p:sp>
      <p:sp>
        <p:nvSpPr>
          <p:cNvPr id="3" name="Content Placeholder 2">
            <a:extLst>
              <a:ext uri="{FF2B5EF4-FFF2-40B4-BE49-F238E27FC236}">
                <a16:creationId xmlns:a16="http://schemas.microsoft.com/office/drawing/2014/main" id="{407F1AA2-89BD-890E-28D4-BA42353062A7}"/>
              </a:ext>
            </a:extLst>
          </p:cNvPr>
          <p:cNvSpPr>
            <a:spLocks noGrp="1"/>
          </p:cNvSpPr>
          <p:nvPr>
            <p:ph idx="1"/>
          </p:nvPr>
        </p:nvSpPr>
        <p:spPr>
          <a:xfrm>
            <a:off x="562628" y="1773195"/>
            <a:ext cx="11150400" cy="4670840"/>
          </a:xfrm>
        </p:spPr>
        <p:txBody>
          <a:bodyPr lIns="91440" tIns="45720" rIns="91440" bIns="45720" anchor="t"/>
          <a:lstStyle/>
          <a:p>
            <a:pPr>
              <a:lnSpc>
                <a:spcPct val="100000"/>
              </a:lnSpc>
              <a:spcBef>
                <a:spcPts val="0"/>
              </a:spcBef>
            </a:pPr>
            <a:r>
              <a:rPr lang="en" sz="2400" err="1">
                <a:solidFill>
                  <a:schemeClr val="tx1">
                    <a:lumMod val="95000"/>
                    <a:lumOff val="5000"/>
                  </a:schemeClr>
                </a:solidFill>
                <a:latin typeface="Calibri" panose="020F0502020204030204" pitchFamily="34" charset="0"/>
                <a:cs typeface="Calibri" panose="020F0502020204030204" pitchFamily="34" charset="0"/>
              </a:rPr>
              <a:t>Devanshi</a:t>
            </a:r>
            <a:r>
              <a:rPr lang="en" sz="2400">
                <a:solidFill>
                  <a:schemeClr val="tx1">
                    <a:lumMod val="95000"/>
                    <a:lumOff val="5000"/>
                  </a:schemeClr>
                </a:solidFill>
                <a:latin typeface="Calibri" panose="020F0502020204030204" pitchFamily="34" charset="0"/>
                <a:cs typeface="Calibri" panose="020F0502020204030204" pitchFamily="34" charset="0"/>
              </a:rPr>
              <a:t> Patel:</a:t>
            </a:r>
            <a:endParaRPr lang="en-US" sz="2400">
              <a:solidFill>
                <a:schemeClr val="tx1">
                  <a:lumMod val="95000"/>
                  <a:lumOff val="5000"/>
                </a:schemeClr>
              </a:solidFill>
              <a:latin typeface="Calibri" panose="020F0502020204030204" pitchFamily="34" charset="0"/>
              <a:cs typeface="Calibri" panose="020F0502020204030204" pitchFamily="34" charset="0"/>
            </a:endParaRPr>
          </a:p>
          <a:p>
            <a:pPr lvl="1">
              <a:lnSpc>
                <a:spcPct val="100000"/>
              </a:lnSpc>
              <a:spcBef>
                <a:spcPts val="0"/>
              </a:spcBef>
            </a:pPr>
            <a:r>
              <a:rPr lang="en-US" sz="2000">
                <a:latin typeface="Arial" panose="020B0604020202020204" pitchFamily="34" charset="0"/>
                <a:ea typeface="Arial" panose="020B0604020202020204" pitchFamily="34" charset="0"/>
              </a:rPr>
              <a:t>D</a:t>
            </a:r>
            <a:r>
              <a:rPr lang="en-US" sz="2000">
                <a:effectLst/>
                <a:latin typeface="Arial" panose="020B0604020202020204" pitchFamily="34" charset="0"/>
                <a:ea typeface="Arial" panose="020B0604020202020204" pitchFamily="34" charset="0"/>
              </a:rPr>
              <a:t>ata wrangling process by converting files to CSV and separating review text and date. Moreover</a:t>
            </a:r>
          </a:p>
          <a:p>
            <a:pPr lvl="1">
              <a:lnSpc>
                <a:spcPct val="100000"/>
              </a:lnSpc>
              <a:spcBef>
                <a:spcPts val="0"/>
              </a:spcBef>
            </a:pPr>
            <a:r>
              <a:rPr lang="en-US" sz="2000">
                <a:effectLst/>
                <a:latin typeface="Arial" panose="020B0604020202020204" pitchFamily="34" charset="0"/>
                <a:ea typeface="Arial" panose="020B0604020202020204" pitchFamily="34" charset="0"/>
              </a:rPr>
              <a:t>Learning NLP techniques for keyword extraction techniques (removing </a:t>
            </a:r>
            <a:r>
              <a:rPr lang="en-US" sz="2000" err="1">
                <a:effectLst/>
                <a:latin typeface="Arial" panose="020B0604020202020204" pitchFamily="34" charset="0"/>
                <a:ea typeface="Arial" panose="020B0604020202020204" pitchFamily="34" charset="0"/>
              </a:rPr>
              <a:t>stopwords</a:t>
            </a:r>
            <a:r>
              <a:rPr lang="en-US" sz="2000">
                <a:effectLst/>
                <a:latin typeface="Arial" panose="020B0604020202020204" pitchFamily="34" charset="0"/>
                <a:ea typeface="Arial" panose="020B0604020202020204" pitchFamily="34" charset="0"/>
              </a:rPr>
              <a:t>, Stemming, removing irrelevant words not related to hotel) on review of a dataset</a:t>
            </a:r>
            <a:endParaRPr lang="en-US" sz="2000">
              <a:latin typeface="Arial" panose="020B0604020202020204" pitchFamily="34" charset="0"/>
              <a:ea typeface="Arial" panose="020B0604020202020204" pitchFamily="34" charset="0"/>
            </a:endParaRPr>
          </a:p>
          <a:p>
            <a:pPr lvl="1">
              <a:lnSpc>
                <a:spcPct val="100000"/>
              </a:lnSpc>
              <a:spcBef>
                <a:spcPts val="0"/>
              </a:spcBef>
            </a:pPr>
            <a:r>
              <a:rPr lang="en-US" sz="2000">
                <a:latin typeface="Arial" panose="020B0604020202020204" pitchFamily="34" charset="0"/>
                <a:ea typeface="Arial" panose="020B0604020202020204" pitchFamily="34" charset="0"/>
              </a:rPr>
              <a:t>O</a:t>
            </a:r>
            <a:r>
              <a:rPr lang="en-US" sz="2000">
                <a:effectLst/>
                <a:latin typeface="Arial" panose="020B0604020202020204" pitchFamily="34" charset="0"/>
                <a:ea typeface="Arial" panose="020B0604020202020204" pitchFamily="34" charset="0"/>
              </a:rPr>
              <a:t>nce the words have been extracted an overall </a:t>
            </a:r>
            <a:r>
              <a:rPr lang="en-US" sz="2000" err="1">
                <a:effectLst/>
                <a:latin typeface="Arial" panose="020B0604020202020204" pitchFamily="34" charset="0"/>
                <a:ea typeface="Arial" panose="020B0604020202020204" pitchFamily="34" charset="0"/>
              </a:rPr>
              <a:t>wordcloud</a:t>
            </a:r>
            <a:r>
              <a:rPr lang="en-US" sz="2000">
                <a:effectLst/>
                <a:latin typeface="Arial" panose="020B0604020202020204" pitchFamily="34" charset="0"/>
                <a:ea typeface="Arial" panose="020B0604020202020204" pitchFamily="34" charset="0"/>
              </a:rPr>
              <a:t> for each city consisting of all hotels will be visualized. </a:t>
            </a:r>
            <a:endParaRPr lang="en-US" sz="2000">
              <a:latin typeface="Arial" panose="020B0604020202020204" pitchFamily="34" charset="0"/>
              <a:ea typeface="Arial" panose="020B0604020202020204" pitchFamily="34" charset="0"/>
            </a:endParaRPr>
          </a:p>
          <a:p>
            <a:pPr lvl="1">
              <a:lnSpc>
                <a:spcPct val="100000"/>
              </a:lnSpc>
              <a:spcBef>
                <a:spcPts val="0"/>
              </a:spcBef>
            </a:pPr>
            <a:r>
              <a:rPr lang="en-US" sz="2000">
                <a:solidFill>
                  <a:schemeClr val="tx1">
                    <a:lumMod val="95000"/>
                    <a:lumOff val="5000"/>
                  </a:schemeClr>
                </a:solidFill>
                <a:latin typeface="Arial" panose="020B0604020202020204" pitchFamily="34" charset="0"/>
                <a:cs typeface="Calibri" panose="020F0502020204030204" pitchFamily="34" charset="0"/>
              </a:rPr>
              <a:t>Webapp deployment on Amazon AWS</a:t>
            </a:r>
            <a:endParaRPr lang="en" sz="2400">
              <a:solidFill>
                <a:schemeClr val="tx1">
                  <a:lumMod val="95000"/>
                  <a:lumOff val="5000"/>
                </a:schemeClr>
              </a:solidFill>
              <a:latin typeface="Calibri" panose="020F0502020204030204" pitchFamily="34" charset="0"/>
              <a:cs typeface="Calibri" panose="020F0502020204030204" pitchFamily="34" charset="0"/>
            </a:endParaRPr>
          </a:p>
          <a:p>
            <a:pPr>
              <a:lnSpc>
                <a:spcPct val="100000"/>
              </a:lnSpc>
              <a:spcBef>
                <a:spcPts val="0"/>
              </a:spcBef>
            </a:pPr>
            <a:r>
              <a:rPr lang="en" sz="2400">
                <a:solidFill>
                  <a:schemeClr val="tx1">
                    <a:lumMod val="95000"/>
                    <a:lumOff val="5000"/>
                  </a:schemeClr>
                </a:solidFill>
                <a:latin typeface="Calibri" panose="020F0502020204030204" pitchFamily="34" charset="0"/>
                <a:cs typeface="Calibri" panose="020F0502020204030204" pitchFamily="34" charset="0"/>
              </a:rPr>
              <a:t>Utsav Agrawal:</a:t>
            </a:r>
          </a:p>
          <a:p>
            <a:pPr lvl="1">
              <a:lnSpc>
                <a:spcPct val="100000"/>
              </a:lnSpc>
              <a:spcBef>
                <a:spcPts val="0"/>
              </a:spcBef>
            </a:pPr>
            <a:r>
              <a:rPr lang="en-US" sz="1800">
                <a:latin typeface="Arial" panose="020B0604020202020204" pitchFamily="34" charset="0"/>
                <a:ea typeface="Arial" panose="020B0604020202020204" pitchFamily="34" charset="0"/>
              </a:rPr>
              <a:t>Perform</a:t>
            </a:r>
            <a:r>
              <a:rPr lang="en-US" sz="1800">
                <a:effectLst/>
                <a:latin typeface="Arial" panose="020B0604020202020204" pitchFamily="34" charset="0"/>
                <a:ea typeface="Arial" panose="020B0604020202020204" pitchFamily="34" charset="0"/>
              </a:rPr>
              <a:t> sentiment analysis specifically on two-scale points (positive/negative)</a:t>
            </a:r>
          </a:p>
          <a:p>
            <a:pPr lvl="1">
              <a:lnSpc>
                <a:spcPct val="100000"/>
              </a:lnSpc>
              <a:spcBef>
                <a:spcPts val="0"/>
              </a:spcBef>
            </a:pPr>
            <a:r>
              <a:rPr lang="en-CA" sz="1800">
                <a:effectLst/>
                <a:latin typeface="Arial" panose="020B0604020202020204" pitchFamily="34" charset="0"/>
                <a:ea typeface="Arial" panose="020B0604020202020204" pitchFamily="34" charset="0"/>
              </a:rPr>
              <a:t>NLP techniques using NLTK and VADER and try to do transfer learning with BERT</a:t>
            </a:r>
          </a:p>
          <a:p>
            <a:pPr lvl="1">
              <a:lnSpc>
                <a:spcPct val="100000"/>
              </a:lnSpc>
              <a:spcBef>
                <a:spcPts val="0"/>
              </a:spcBef>
            </a:pPr>
            <a:r>
              <a:rPr lang="en-US" sz="2000">
                <a:solidFill>
                  <a:schemeClr val="tx1">
                    <a:lumMod val="95000"/>
                    <a:lumOff val="5000"/>
                  </a:schemeClr>
                </a:solidFill>
                <a:latin typeface="Arial" panose="020B0604020202020204" pitchFamily="34" charset="0"/>
                <a:cs typeface="Calibri" panose="020F0502020204030204" pitchFamily="34" charset="0"/>
              </a:rPr>
              <a:t>Webapp deployment on Amazon AWS</a:t>
            </a:r>
            <a:endParaRPr lang="en" sz="2400">
              <a:solidFill>
                <a:schemeClr val="tx1">
                  <a:lumMod val="95000"/>
                  <a:lumOff val="5000"/>
                </a:schemeClr>
              </a:solidFill>
              <a:latin typeface="Calibri" panose="020F0502020204030204" pitchFamily="34" charset="0"/>
              <a:cs typeface="Calibri" panose="020F0502020204030204" pitchFamily="34" charset="0"/>
            </a:endParaRPr>
          </a:p>
          <a:p>
            <a:pPr lvl="1">
              <a:lnSpc>
                <a:spcPct val="100000"/>
              </a:lnSpc>
              <a:spcBef>
                <a:spcPts val="0"/>
              </a:spcBef>
            </a:pPr>
            <a:endParaRPr lang="en" sz="2000">
              <a:solidFill>
                <a:schemeClr val="tx1">
                  <a:lumMod val="95000"/>
                  <a:lumOff val="5000"/>
                </a:schemeClr>
              </a:solidFill>
              <a:latin typeface="Calibri" panose="020F0502020204030204" pitchFamily="34" charset="0"/>
              <a:ea typeface="+mn-lt"/>
              <a:cs typeface="Calibri" panose="020F0502020204030204" pitchFamily="34" charset="0"/>
            </a:endParaRPr>
          </a:p>
          <a:p>
            <a:endParaRPr lang="en-US">
              <a:cs typeface="Calibri"/>
            </a:endParaRPr>
          </a:p>
        </p:txBody>
      </p:sp>
      <p:sp>
        <p:nvSpPr>
          <p:cNvPr id="4" name="Slide Number Placeholder 3">
            <a:extLst>
              <a:ext uri="{FF2B5EF4-FFF2-40B4-BE49-F238E27FC236}">
                <a16:creationId xmlns:a16="http://schemas.microsoft.com/office/drawing/2014/main" id="{8EF0D8FD-D9B1-F8F3-2514-744138CBCB01}"/>
              </a:ext>
            </a:extLst>
          </p:cNvPr>
          <p:cNvSpPr>
            <a:spLocks noGrp="1"/>
          </p:cNvSpPr>
          <p:nvPr>
            <p:ph type="sldNum" sz="quarter" idx="12"/>
          </p:nvPr>
        </p:nvSpPr>
        <p:spPr/>
        <p:txBody>
          <a:bodyPr/>
          <a:lstStyle/>
          <a:p>
            <a:fld id="{5C35FCF4-C3EF-BD43-82E0-05BC237DAD2A}" type="slidenum">
              <a:rPr lang="en-US" smtClean="0"/>
              <a:pPr/>
              <a:t>5</a:t>
            </a:fld>
            <a:endParaRPr lang="en-US"/>
          </a:p>
        </p:txBody>
      </p:sp>
    </p:spTree>
    <p:extLst>
      <p:ext uri="{BB962C8B-B14F-4D97-AF65-F5344CB8AC3E}">
        <p14:creationId xmlns:p14="http://schemas.microsoft.com/office/powerpoint/2010/main" val="4265428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5089-211B-9EF1-4E8C-D34824162658}"/>
              </a:ext>
            </a:extLst>
          </p:cNvPr>
          <p:cNvSpPr>
            <a:spLocks noGrp="1"/>
          </p:cNvSpPr>
          <p:nvPr>
            <p:ph type="title"/>
          </p:nvPr>
        </p:nvSpPr>
        <p:spPr>
          <a:xfrm>
            <a:off x="54149" y="-59907"/>
            <a:ext cx="12149724" cy="1033398"/>
          </a:xfrm>
        </p:spPr>
        <p:txBody>
          <a:bodyPr lIns="91440" tIns="45720" rIns="91440" bIns="45720" anchor="ctr" anchorCtr="0">
            <a:noAutofit/>
          </a:bodyPr>
          <a:lstStyle/>
          <a:p>
            <a:r>
              <a:rPr lang="en-US">
                <a:cs typeface="Calibri"/>
              </a:rPr>
              <a:t>Data Preprocessing for NLP (Automated File conversion)</a:t>
            </a:r>
          </a:p>
        </p:txBody>
      </p:sp>
      <p:sp>
        <p:nvSpPr>
          <p:cNvPr id="4" name="Slide Number Placeholder 3">
            <a:extLst>
              <a:ext uri="{FF2B5EF4-FFF2-40B4-BE49-F238E27FC236}">
                <a16:creationId xmlns:a16="http://schemas.microsoft.com/office/drawing/2014/main" id="{BFDF79DA-BAA5-846E-952D-26705AE301F9}"/>
              </a:ext>
            </a:extLst>
          </p:cNvPr>
          <p:cNvSpPr>
            <a:spLocks noGrp="1"/>
          </p:cNvSpPr>
          <p:nvPr>
            <p:ph type="sldNum" sz="quarter" idx="12"/>
          </p:nvPr>
        </p:nvSpPr>
        <p:spPr/>
        <p:txBody>
          <a:bodyPr/>
          <a:lstStyle/>
          <a:p>
            <a:fld id="{5C35FCF4-C3EF-BD43-82E0-05BC237DAD2A}" type="slidenum">
              <a:rPr lang="en-US" smtClean="0"/>
              <a:pPr/>
              <a:t>6</a:t>
            </a:fld>
            <a:endParaRPr lang="en-US"/>
          </a:p>
        </p:txBody>
      </p:sp>
      <p:graphicFrame>
        <p:nvGraphicFramePr>
          <p:cNvPr id="5" name="Diagram 5">
            <a:extLst>
              <a:ext uri="{FF2B5EF4-FFF2-40B4-BE49-F238E27FC236}">
                <a16:creationId xmlns:a16="http://schemas.microsoft.com/office/drawing/2014/main" id="{0F476D1E-87E9-4F5A-676D-7E0EB12A9B0D}"/>
              </a:ext>
            </a:extLst>
          </p:cNvPr>
          <p:cNvGraphicFramePr/>
          <p:nvPr>
            <p:extLst>
              <p:ext uri="{D42A27DB-BD31-4B8C-83A1-F6EECF244321}">
                <p14:modId xmlns:p14="http://schemas.microsoft.com/office/powerpoint/2010/main" val="2182864897"/>
              </p:ext>
            </p:extLst>
          </p:nvPr>
        </p:nvGraphicFramePr>
        <p:xfrm>
          <a:off x="4238625" y="1123950"/>
          <a:ext cx="9334500" cy="4905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52" name="Picture 1152" descr="A picture containing timeline&#10;&#10;Description automatically generated">
            <a:extLst>
              <a:ext uri="{FF2B5EF4-FFF2-40B4-BE49-F238E27FC236}">
                <a16:creationId xmlns:a16="http://schemas.microsoft.com/office/drawing/2014/main" id="{5CF976CC-2257-1271-20EB-E04789787268}"/>
              </a:ext>
            </a:extLst>
          </p:cNvPr>
          <p:cNvPicPr>
            <a:picLocks noChangeAspect="1"/>
          </p:cNvPicPr>
          <p:nvPr/>
        </p:nvPicPr>
        <p:blipFill>
          <a:blip r:embed="rId7"/>
          <a:stretch>
            <a:fillRect/>
          </a:stretch>
        </p:blipFill>
        <p:spPr>
          <a:xfrm>
            <a:off x="180975" y="1271588"/>
            <a:ext cx="1352550" cy="1857375"/>
          </a:xfrm>
          <a:prstGeom prst="rect">
            <a:avLst/>
          </a:prstGeom>
        </p:spPr>
      </p:pic>
      <p:pic>
        <p:nvPicPr>
          <p:cNvPr id="1159" name="Picture 1159">
            <a:extLst>
              <a:ext uri="{FF2B5EF4-FFF2-40B4-BE49-F238E27FC236}">
                <a16:creationId xmlns:a16="http://schemas.microsoft.com/office/drawing/2014/main" id="{4A46700D-6468-BD80-AC3C-216807056F65}"/>
              </a:ext>
            </a:extLst>
          </p:cNvPr>
          <p:cNvPicPr>
            <a:picLocks noChangeAspect="1"/>
          </p:cNvPicPr>
          <p:nvPr/>
        </p:nvPicPr>
        <p:blipFill rotWithShape="1">
          <a:blip r:embed="rId8"/>
          <a:srcRect l="50" r="29181" b="-1039"/>
          <a:stretch/>
        </p:blipFill>
        <p:spPr>
          <a:xfrm>
            <a:off x="1532832" y="1098901"/>
            <a:ext cx="3951322" cy="2324517"/>
          </a:xfrm>
          <a:prstGeom prst="rect">
            <a:avLst/>
          </a:prstGeom>
        </p:spPr>
      </p:pic>
      <p:pic>
        <p:nvPicPr>
          <p:cNvPr id="1184" name="Picture 1184" descr="Text, letter&#10;&#10;Description automatically generated">
            <a:extLst>
              <a:ext uri="{FF2B5EF4-FFF2-40B4-BE49-F238E27FC236}">
                <a16:creationId xmlns:a16="http://schemas.microsoft.com/office/drawing/2014/main" id="{7C3A504C-3591-FC2C-F76D-B1D3D9C7A50A}"/>
              </a:ext>
            </a:extLst>
          </p:cNvPr>
          <p:cNvPicPr>
            <a:picLocks noChangeAspect="1"/>
          </p:cNvPicPr>
          <p:nvPr/>
        </p:nvPicPr>
        <p:blipFill>
          <a:blip r:embed="rId9"/>
          <a:stretch>
            <a:fillRect/>
          </a:stretch>
        </p:blipFill>
        <p:spPr>
          <a:xfrm>
            <a:off x="180975" y="3880596"/>
            <a:ext cx="5391150" cy="2487708"/>
          </a:xfrm>
          <a:prstGeom prst="rect">
            <a:avLst/>
          </a:prstGeom>
        </p:spPr>
      </p:pic>
      <p:sp>
        <p:nvSpPr>
          <p:cNvPr id="1191" name="TextBox 1190">
            <a:extLst>
              <a:ext uri="{FF2B5EF4-FFF2-40B4-BE49-F238E27FC236}">
                <a16:creationId xmlns:a16="http://schemas.microsoft.com/office/drawing/2014/main" id="{B1DC8A78-7FD3-902A-C75A-35AF06F7CC5F}"/>
              </a:ext>
            </a:extLst>
          </p:cNvPr>
          <p:cNvSpPr txBox="1"/>
          <p:nvPr/>
        </p:nvSpPr>
        <p:spPr>
          <a:xfrm>
            <a:off x="128587" y="902494"/>
            <a:ext cx="1409700" cy="3693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1) 5 cities</a:t>
            </a:r>
            <a:endParaRPr lang="en-US"/>
          </a:p>
        </p:txBody>
      </p:sp>
      <p:sp>
        <p:nvSpPr>
          <p:cNvPr id="1192" name="TextBox 1191">
            <a:extLst>
              <a:ext uri="{FF2B5EF4-FFF2-40B4-BE49-F238E27FC236}">
                <a16:creationId xmlns:a16="http://schemas.microsoft.com/office/drawing/2014/main" id="{6719FDC3-3BAF-FF1A-AF8E-35B1B9FC02FF}"/>
              </a:ext>
            </a:extLst>
          </p:cNvPr>
          <p:cNvSpPr txBox="1"/>
          <p:nvPr/>
        </p:nvSpPr>
        <p:spPr>
          <a:xfrm>
            <a:off x="2309812" y="845344"/>
            <a:ext cx="2009775" cy="3693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2) Files in each city </a:t>
            </a:r>
          </a:p>
        </p:txBody>
      </p:sp>
      <p:sp>
        <p:nvSpPr>
          <p:cNvPr id="1193" name="TextBox 1192">
            <a:extLst>
              <a:ext uri="{FF2B5EF4-FFF2-40B4-BE49-F238E27FC236}">
                <a16:creationId xmlns:a16="http://schemas.microsoft.com/office/drawing/2014/main" id="{20438672-C00B-4CD5-6A55-D589269103EC}"/>
              </a:ext>
            </a:extLst>
          </p:cNvPr>
          <p:cNvSpPr txBox="1"/>
          <p:nvPr/>
        </p:nvSpPr>
        <p:spPr>
          <a:xfrm>
            <a:off x="461962" y="3426619"/>
            <a:ext cx="2419350" cy="3693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3) Reviews in each file</a:t>
            </a:r>
          </a:p>
        </p:txBody>
      </p:sp>
    </p:spTree>
    <p:extLst>
      <p:ext uri="{BB962C8B-B14F-4D97-AF65-F5344CB8AC3E}">
        <p14:creationId xmlns:p14="http://schemas.microsoft.com/office/powerpoint/2010/main" val="3980565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5089-211B-9EF1-4E8C-D34824162658}"/>
              </a:ext>
            </a:extLst>
          </p:cNvPr>
          <p:cNvSpPr>
            <a:spLocks noGrp="1"/>
          </p:cNvSpPr>
          <p:nvPr>
            <p:ph type="title"/>
          </p:nvPr>
        </p:nvSpPr>
        <p:spPr>
          <a:xfrm>
            <a:off x="251173" y="-59907"/>
            <a:ext cx="10083452" cy="1033398"/>
          </a:xfrm>
        </p:spPr>
        <p:txBody>
          <a:bodyPr lIns="91440" tIns="45720" rIns="91440" bIns="45720" anchor="ctr" anchorCtr="0">
            <a:normAutofit/>
          </a:bodyPr>
          <a:lstStyle/>
          <a:p>
            <a:r>
              <a:rPr lang="en-US">
                <a:cs typeface="Calibri"/>
              </a:rPr>
              <a:t>Data Preprocessing for NLP (Techniques)  </a:t>
            </a:r>
            <a:endParaRPr lang="en-US"/>
          </a:p>
        </p:txBody>
      </p:sp>
      <p:sp>
        <p:nvSpPr>
          <p:cNvPr id="4" name="Slide Number Placeholder 3">
            <a:extLst>
              <a:ext uri="{FF2B5EF4-FFF2-40B4-BE49-F238E27FC236}">
                <a16:creationId xmlns:a16="http://schemas.microsoft.com/office/drawing/2014/main" id="{BFDF79DA-BAA5-846E-952D-26705AE301F9}"/>
              </a:ext>
            </a:extLst>
          </p:cNvPr>
          <p:cNvSpPr>
            <a:spLocks noGrp="1"/>
          </p:cNvSpPr>
          <p:nvPr>
            <p:ph type="sldNum" sz="quarter" idx="12"/>
          </p:nvPr>
        </p:nvSpPr>
        <p:spPr/>
        <p:txBody>
          <a:bodyPr/>
          <a:lstStyle/>
          <a:p>
            <a:fld id="{5C35FCF4-C3EF-BD43-82E0-05BC237DAD2A}" type="slidenum">
              <a:rPr lang="en-US" smtClean="0"/>
              <a:pPr/>
              <a:t>7</a:t>
            </a:fld>
            <a:endParaRPr lang="en-US"/>
          </a:p>
        </p:txBody>
      </p:sp>
      <p:graphicFrame>
        <p:nvGraphicFramePr>
          <p:cNvPr id="17" name="Diagram 17">
            <a:extLst>
              <a:ext uri="{FF2B5EF4-FFF2-40B4-BE49-F238E27FC236}">
                <a16:creationId xmlns:a16="http://schemas.microsoft.com/office/drawing/2014/main" id="{06191B98-FD05-0DD4-CADD-CFFBE0D5FCF1}"/>
              </a:ext>
            </a:extLst>
          </p:cNvPr>
          <p:cNvGraphicFramePr/>
          <p:nvPr>
            <p:extLst>
              <p:ext uri="{D42A27DB-BD31-4B8C-83A1-F6EECF244321}">
                <p14:modId xmlns:p14="http://schemas.microsoft.com/office/powerpoint/2010/main" val="109329083"/>
              </p:ext>
            </p:extLst>
          </p:nvPr>
        </p:nvGraphicFramePr>
        <p:xfrm>
          <a:off x="238125" y="895350"/>
          <a:ext cx="6267450" cy="5314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344" name="Rectangle 4343">
            <a:extLst>
              <a:ext uri="{FF2B5EF4-FFF2-40B4-BE49-F238E27FC236}">
                <a16:creationId xmlns:a16="http://schemas.microsoft.com/office/drawing/2014/main" id="{42559A03-215C-F7F3-0952-88BED01CA75D}"/>
              </a:ext>
            </a:extLst>
          </p:cNvPr>
          <p:cNvSpPr/>
          <p:nvPr/>
        </p:nvSpPr>
        <p:spPr>
          <a:xfrm>
            <a:off x="7265193" y="2126455"/>
            <a:ext cx="4248150" cy="75247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cs typeface="Calibri"/>
              </a:rPr>
              <a:t>Stopwords</a:t>
            </a:r>
            <a:r>
              <a:rPr lang="en-US">
                <a:cs typeface="Calibri"/>
              </a:rPr>
              <a:t> (</a:t>
            </a:r>
            <a:r>
              <a:rPr lang="en-US">
                <a:ea typeface="+mn-lt"/>
                <a:cs typeface="+mn-lt"/>
              </a:rPr>
              <a:t>commonly used word</a:t>
            </a:r>
            <a:r>
              <a:rPr lang="en-US">
                <a:cs typeface="Calibri"/>
              </a:rPr>
              <a:t>) </a:t>
            </a:r>
          </a:p>
        </p:txBody>
      </p:sp>
      <p:pic>
        <p:nvPicPr>
          <p:cNvPr id="4345" name="Picture 4345" descr="Text&#10;&#10;Description automatically generated">
            <a:extLst>
              <a:ext uri="{FF2B5EF4-FFF2-40B4-BE49-F238E27FC236}">
                <a16:creationId xmlns:a16="http://schemas.microsoft.com/office/drawing/2014/main" id="{5C3B009A-69D3-6682-408A-53207647A9D1}"/>
              </a:ext>
            </a:extLst>
          </p:cNvPr>
          <p:cNvPicPr>
            <a:picLocks noChangeAspect="1"/>
          </p:cNvPicPr>
          <p:nvPr/>
        </p:nvPicPr>
        <p:blipFill rotWithShape="1">
          <a:blip r:embed="rId7"/>
          <a:srcRect t="19011" r="121" b="3802"/>
          <a:stretch/>
        </p:blipFill>
        <p:spPr>
          <a:xfrm>
            <a:off x="7029450" y="2914978"/>
            <a:ext cx="4861598" cy="20070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4054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5089-211B-9EF1-4E8C-D34824162658}"/>
              </a:ext>
            </a:extLst>
          </p:cNvPr>
          <p:cNvSpPr>
            <a:spLocks noGrp="1"/>
          </p:cNvSpPr>
          <p:nvPr>
            <p:ph type="title"/>
          </p:nvPr>
        </p:nvSpPr>
        <p:spPr>
          <a:xfrm>
            <a:off x="204461" y="-2757"/>
            <a:ext cx="8701414" cy="1033398"/>
          </a:xfrm>
        </p:spPr>
        <p:txBody>
          <a:bodyPr lIns="91440" tIns="45720" rIns="91440" bIns="45720" anchor="ctr" anchorCtr="0">
            <a:normAutofit/>
          </a:bodyPr>
          <a:lstStyle/>
          <a:p>
            <a:r>
              <a:rPr lang="en-US" err="1">
                <a:cs typeface="Calibri"/>
              </a:rPr>
              <a:t>Wordcloud</a:t>
            </a:r>
            <a:r>
              <a:rPr lang="en-US">
                <a:cs typeface="Calibri"/>
              </a:rPr>
              <a:t> after NLP preprocessing (5 cities)</a:t>
            </a:r>
            <a:endParaRPr lang="en-US"/>
          </a:p>
        </p:txBody>
      </p:sp>
      <p:sp>
        <p:nvSpPr>
          <p:cNvPr id="4" name="Slide Number Placeholder 3">
            <a:extLst>
              <a:ext uri="{FF2B5EF4-FFF2-40B4-BE49-F238E27FC236}">
                <a16:creationId xmlns:a16="http://schemas.microsoft.com/office/drawing/2014/main" id="{BFDF79DA-BAA5-846E-952D-26705AE301F9}"/>
              </a:ext>
            </a:extLst>
          </p:cNvPr>
          <p:cNvSpPr>
            <a:spLocks noGrp="1"/>
          </p:cNvSpPr>
          <p:nvPr>
            <p:ph type="sldNum" sz="quarter" idx="12"/>
          </p:nvPr>
        </p:nvSpPr>
        <p:spPr/>
        <p:txBody>
          <a:bodyPr/>
          <a:lstStyle/>
          <a:p>
            <a:fld id="{5C35FCF4-C3EF-BD43-82E0-05BC237DAD2A}" type="slidenum">
              <a:rPr lang="en-US" smtClean="0"/>
              <a:pPr/>
              <a:t>8</a:t>
            </a:fld>
            <a:endParaRPr lang="en-US"/>
          </a:p>
        </p:txBody>
      </p:sp>
      <p:pic>
        <p:nvPicPr>
          <p:cNvPr id="27" name="Picture 27" descr="A picture containing text, newspaper&#10;&#10;Description automatically generated">
            <a:extLst>
              <a:ext uri="{FF2B5EF4-FFF2-40B4-BE49-F238E27FC236}">
                <a16:creationId xmlns:a16="http://schemas.microsoft.com/office/drawing/2014/main" id="{EB75E2CF-097F-0E41-565C-006A6362115D}"/>
              </a:ext>
            </a:extLst>
          </p:cNvPr>
          <p:cNvPicPr>
            <a:picLocks noChangeAspect="1"/>
          </p:cNvPicPr>
          <p:nvPr/>
        </p:nvPicPr>
        <p:blipFill>
          <a:blip r:embed="rId2"/>
          <a:stretch>
            <a:fillRect/>
          </a:stretch>
        </p:blipFill>
        <p:spPr>
          <a:xfrm>
            <a:off x="251229" y="975384"/>
            <a:ext cx="3332480" cy="2998077"/>
          </a:xfrm>
          <a:prstGeom prst="rect">
            <a:avLst/>
          </a:prstGeom>
          <a:ln>
            <a:noFill/>
          </a:ln>
          <a:effectLst>
            <a:outerShdw blurRad="292100" dist="139700" dir="2700000" algn="tl" rotWithShape="0">
              <a:srgbClr val="333333">
                <a:alpha val="65000"/>
              </a:srgbClr>
            </a:outerShdw>
          </a:effectLst>
        </p:spPr>
      </p:pic>
      <p:pic>
        <p:nvPicPr>
          <p:cNvPr id="28" name="Picture 28" descr="Text&#10;&#10;Description automatically generated">
            <a:extLst>
              <a:ext uri="{FF2B5EF4-FFF2-40B4-BE49-F238E27FC236}">
                <a16:creationId xmlns:a16="http://schemas.microsoft.com/office/drawing/2014/main" id="{B97FFCDF-1AEC-6AA0-3F54-F6E6542C80FE}"/>
              </a:ext>
            </a:extLst>
          </p:cNvPr>
          <p:cNvPicPr>
            <a:picLocks noChangeAspect="1"/>
          </p:cNvPicPr>
          <p:nvPr/>
        </p:nvPicPr>
        <p:blipFill>
          <a:blip r:embed="rId3"/>
          <a:stretch>
            <a:fillRect/>
          </a:stretch>
        </p:blipFill>
        <p:spPr>
          <a:xfrm>
            <a:off x="3830320" y="980002"/>
            <a:ext cx="3332480" cy="2998077"/>
          </a:xfrm>
          <a:prstGeom prst="rect">
            <a:avLst/>
          </a:prstGeom>
          <a:ln>
            <a:noFill/>
          </a:ln>
          <a:effectLst>
            <a:outerShdw blurRad="292100" dist="139700" dir="2700000" algn="tl" rotWithShape="0">
              <a:srgbClr val="333333">
                <a:alpha val="65000"/>
              </a:srgbClr>
            </a:outerShdw>
          </a:effectLst>
        </p:spPr>
      </p:pic>
      <p:pic>
        <p:nvPicPr>
          <p:cNvPr id="29" name="Picture 29" descr="A picture containing text&#10;&#10;Description automatically generated">
            <a:extLst>
              <a:ext uri="{FF2B5EF4-FFF2-40B4-BE49-F238E27FC236}">
                <a16:creationId xmlns:a16="http://schemas.microsoft.com/office/drawing/2014/main" id="{8886FF86-7276-AE6A-59A6-FCFC87D10BD8}"/>
              </a:ext>
            </a:extLst>
          </p:cNvPr>
          <p:cNvPicPr>
            <a:picLocks noChangeAspect="1"/>
          </p:cNvPicPr>
          <p:nvPr/>
        </p:nvPicPr>
        <p:blipFill>
          <a:blip r:embed="rId4"/>
          <a:stretch>
            <a:fillRect/>
          </a:stretch>
        </p:blipFill>
        <p:spPr>
          <a:xfrm>
            <a:off x="7406640" y="980002"/>
            <a:ext cx="3393440" cy="2998077"/>
          </a:xfrm>
          <a:prstGeom prst="rect">
            <a:avLst/>
          </a:prstGeom>
          <a:ln>
            <a:noFill/>
          </a:ln>
          <a:effectLst>
            <a:outerShdw blurRad="292100" dist="139700" dir="2700000" algn="tl" rotWithShape="0">
              <a:srgbClr val="333333">
                <a:alpha val="65000"/>
              </a:srgbClr>
            </a:outerShdw>
          </a:effectLst>
        </p:spPr>
      </p:pic>
      <p:pic>
        <p:nvPicPr>
          <p:cNvPr id="30" name="Picture 30">
            <a:extLst>
              <a:ext uri="{FF2B5EF4-FFF2-40B4-BE49-F238E27FC236}">
                <a16:creationId xmlns:a16="http://schemas.microsoft.com/office/drawing/2014/main" id="{1509B2F1-EF57-97D9-40AD-41FB2DF51D67}"/>
              </a:ext>
            </a:extLst>
          </p:cNvPr>
          <p:cNvPicPr>
            <a:picLocks noChangeAspect="1"/>
          </p:cNvPicPr>
          <p:nvPr/>
        </p:nvPicPr>
        <p:blipFill>
          <a:blip r:embed="rId5"/>
          <a:stretch>
            <a:fillRect/>
          </a:stretch>
        </p:blipFill>
        <p:spPr>
          <a:xfrm>
            <a:off x="2001520" y="4068642"/>
            <a:ext cx="3281680" cy="2622157"/>
          </a:xfrm>
          <a:prstGeom prst="rect">
            <a:avLst/>
          </a:prstGeom>
          <a:ln>
            <a:noFill/>
          </a:ln>
          <a:effectLst>
            <a:outerShdw blurRad="292100" dist="139700" dir="2700000" algn="tl" rotWithShape="0">
              <a:srgbClr val="333333">
                <a:alpha val="65000"/>
              </a:srgbClr>
            </a:outerShdw>
          </a:effectLst>
        </p:spPr>
      </p:pic>
      <p:pic>
        <p:nvPicPr>
          <p:cNvPr id="31" name="Picture 31">
            <a:extLst>
              <a:ext uri="{FF2B5EF4-FFF2-40B4-BE49-F238E27FC236}">
                <a16:creationId xmlns:a16="http://schemas.microsoft.com/office/drawing/2014/main" id="{DCCEE746-46EC-1C86-EF51-8F77B1FA6E1C}"/>
              </a:ext>
            </a:extLst>
          </p:cNvPr>
          <p:cNvPicPr>
            <a:picLocks noChangeAspect="1"/>
          </p:cNvPicPr>
          <p:nvPr/>
        </p:nvPicPr>
        <p:blipFill>
          <a:blip r:embed="rId6"/>
          <a:stretch>
            <a:fillRect/>
          </a:stretch>
        </p:blipFill>
        <p:spPr>
          <a:xfrm>
            <a:off x="6096000" y="4109282"/>
            <a:ext cx="3281680" cy="25815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5962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5089-211B-9EF1-4E8C-D34824162658}"/>
              </a:ext>
            </a:extLst>
          </p:cNvPr>
          <p:cNvSpPr>
            <a:spLocks noGrp="1"/>
          </p:cNvSpPr>
          <p:nvPr>
            <p:ph type="title"/>
          </p:nvPr>
        </p:nvSpPr>
        <p:spPr>
          <a:xfrm>
            <a:off x="747255" y="623544"/>
            <a:ext cx="8169058" cy="1033398"/>
          </a:xfrm>
        </p:spPr>
        <p:txBody>
          <a:bodyPr lIns="91440" tIns="45720" rIns="91440" bIns="45720" anchor="ctr" anchorCtr="0">
            <a:normAutofit/>
          </a:bodyPr>
          <a:lstStyle/>
          <a:p>
            <a:r>
              <a:rPr lang="en-US">
                <a:cs typeface="Calibri"/>
              </a:rPr>
              <a:t>Bag of words </a:t>
            </a:r>
            <a:endParaRPr lang="en-US"/>
          </a:p>
        </p:txBody>
      </p:sp>
      <p:sp>
        <p:nvSpPr>
          <p:cNvPr id="4" name="Slide Number Placeholder 3">
            <a:extLst>
              <a:ext uri="{FF2B5EF4-FFF2-40B4-BE49-F238E27FC236}">
                <a16:creationId xmlns:a16="http://schemas.microsoft.com/office/drawing/2014/main" id="{BFDF79DA-BAA5-846E-952D-26705AE301F9}"/>
              </a:ext>
            </a:extLst>
          </p:cNvPr>
          <p:cNvSpPr>
            <a:spLocks noGrp="1"/>
          </p:cNvSpPr>
          <p:nvPr>
            <p:ph type="sldNum" sz="quarter" idx="12"/>
          </p:nvPr>
        </p:nvSpPr>
        <p:spPr/>
        <p:txBody>
          <a:bodyPr/>
          <a:lstStyle/>
          <a:p>
            <a:fld id="{5C35FCF4-C3EF-BD43-82E0-05BC237DAD2A}" type="slidenum">
              <a:rPr lang="en-US" smtClean="0"/>
              <a:pPr/>
              <a:t>9</a:t>
            </a:fld>
            <a:endParaRPr lang="en-US"/>
          </a:p>
        </p:txBody>
      </p:sp>
      <p:sp>
        <p:nvSpPr>
          <p:cNvPr id="5" name="Content Placeholder 2">
            <a:extLst>
              <a:ext uri="{FF2B5EF4-FFF2-40B4-BE49-F238E27FC236}">
                <a16:creationId xmlns:a16="http://schemas.microsoft.com/office/drawing/2014/main" id="{2BC9C176-5918-A0EB-0594-9CD585AB5F70}"/>
              </a:ext>
            </a:extLst>
          </p:cNvPr>
          <p:cNvSpPr>
            <a:spLocks noGrp="1"/>
          </p:cNvSpPr>
          <p:nvPr>
            <p:ph idx="1"/>
          </p:nvPr>
        </p:nvSpPr>
        <p:spPr>
          <a:xfrm>
            <a:off x="745781" y="1900803"/>
            <a:ext cx="4325050" cy="2885184"/>
          </a:xfrm>
        </p:spPr>
        <p:txBody>
          <a:bodyPr lIns="91440" tIns="45720" rIns="91440" bIns="45720" anchor="t"/>
          <a:lstStyle/>
          <a:p>
            <a:pPr marL="0" indent="0">
              <a:buNone/>
            </a:pPr>
            <a:endParaRPr lang="en-US" sz="2200">
              <a:cs typeface="Calibri"/>
            </a:endParaRPr>
          </a:p>
          <a:p>
            <a:r>
              <a:rPr lang="en-US" sz="2200">
                <a:cs typeface="Calibri"/>
              </a:rPr>
              <a:t>Technique used in NLP where a </a:t>
            </a:r>
            <a:r>
              <a:rPr lang="en-US" sz="2200" b="1">
                <a:cs typeface="Calibri"/>
              </a:rPr>
              <a:t>count of total occurrence of most frequent words</a:t>
            </a:r>
            <a:r>
              <a:rPr lang="en-US" sz="2200">
                <a:cs typeface="Calibri"/>
              </a:rPr>
              <a:t> are kept.</a:t>
            </a:r>
          </a:p>
          <a:p>
            <a:r>
              <a:rPr lang="en-US" sz="2200">
                <a:cs typeface="Calibri"/>
              </a:rPr>
              <a:t>The diagram below shows bag of words for Dubai city from all hotels in that city.</a:t>
            </a:r>
          </a:p>
          <a:p>
            <a:endParaRPr lang="en-US" sz="2200">
              <a:cs typeface="Calibri"/>
            </a:endParaRPr>
          </a:p>
          <a:p>
            <a:pPr marL="0" indent="0">
              <a:buNone/>
            </a:pPr>
            <a:endParaRPr lang="en-US">
              <a:cs typeface="Calibri"/>
            </a:endParaRPr>
          </a:p>
        </p:txBody>
      </p:sp>
      <p:pic>
        <p:nvPicPr>
          <p:cNvPr id="3" name="Picture 5" descr="Chart&#10;&#10;Description automatically generated">
            <a:extLst>
              <a:ext uri="{FF2B5EF4-FFF2-40B4-BE49-F238E27FC236}">
                <a16:creationId xmlns:a16="http://schemas.microsoft.com/office/drawing/2014/main" id="{D49AE4A2-F86D-115D-BBFA-215709CC6A98}"/>
              </a:ext>
            </a:extLst>
          </p:cNvPr>
          <p:cNvPicPr>
            <a:picLocks noChangeAspect="1"/>
          </p:cNvPicPr>
          <p:nvPr/>
        </p:nvPicPr>
        <p:blipFill>
          <a:blip r:embed="rId2"/>
          <a:stretch>
            <a:fillRect/>
          </a:stretch>
        </p:blipFill>
        <p:spPr>
          <a:xfrm>
            <a:off x="5469948" y="1786136"/>
            <a:ext cx="6068290" cy="4294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0174979"/>
      </p:ext>
    </p:extLst>
  </p:cSld>
  <p:clrMapOvr>
    <a:masterClrMapping/>
  </p:clrMapOvr>
</p:sld>
</file>

<file path=ppt/theme/theme1.xml><?xml version="1.0" encoding="utf-8"?>
<a:theme xmlns:a="http://schemas.openxmlformats.org/drawingml/2006/main" name="Office Theme">
  <a:themeElements>
    <a:clrScheme name="UCalgary 2">
      <a:dk1>
        <a:srgbClr val="000000"/>
      </a:dk1>
      <a:lt1>
        <a:srgbClr val="FFFFFF"/>
      </a:lt1>
      <a:dk2>
        <a:srgbClr val="8C857B"/>
      </a:dk2>
      <a:lt2>
        <a:srgbClr val="C3BFB6"/>
      </a:lt2>
      <a:accent1>
        <a:srgbClr val="EE2C2A"/>
      </a:accent1>
      <a:accent2>
        <a:srgbClr val="FFA300"/>
      </a:accent2>
      <a:accent3>
        <a:srgbClr val="FF671F"/>
      </a:accent3>
      <a:accent4>
        <a:srgbClr val="46A67B"/>
      </a:accent4>
      <a:accent5>
        <a:srgbClr val="EC0971"/>
      </a:accent5>
      <a:accent6>
        <a:srgbClr val="9C0533"/>
      </a:accent6>
      <a:hlink>
        <a:srgbClr val="D6001C"/>
      </a:hlink>
      <a:folHlink>
        <a:srgbClr val="8C857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servative - Widescreen" id="{1FDA4292-5ABC-2347-8AEC-8713E981E356}" vid="{2CAB1A43-65EA-6D44-BFF7-FD9BC8254A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C05031F5AE3DC4AAF9764990046073F" ma:contentTypeVersion="2" ma:contentTypeDescription="Create a new document." ma:contentTypeScope="" ma:versionID="34e0505e76e72c05f432bb4ada60048b">
  <xsd:schema xmlns:xsd="http://www.w3.org/2001/XMLSchema" xmlns:xs="http://www.w3.org/2001/XMLSchema" xmlns:p="http://schemas.microsoft.com/office/2006/metadata/properties" xmlns:ns2="b0e8698f-002b-4a66-92ed-9504f9349054" targetNamespace="http://schemas.microsoft.com/office/2006/metadata/properties" ma:root="true" ma:fieldsID="135a729af95fe21510d922ad7fa4f656" ns2:_="">
    <xsd:import namespace="b0e8698f-002b-4a66-92ed-9504f934905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e8698f-002b-4a66-92ed-9504f93490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79BBF-6672-4ABD-B16E-D222A38B6B94}">
  <ds:schemaRefs>
    <ds:schemaRef ds:uri="http://schemas.microsoft.com/sharepoint/v3/contenttype/forms"/>
  </ds:schemaRefs>
</ds:datastoreItem>
</file>

<file path=customXml/itemProps2.xml><?xml version="1.0" encoding="utf-8"?>
<ds:datastoreItem xmlns:ds="http://schemas.openxmlformats.org/officeDocument/2006/customXml" ds:itemID="{836ABDF2-BD05-4010-80BA-3DB41DBF8678}">
  <ds:schemaRefs>
    <ds:schemaRef ds:uri="b0e8698f-002b-4a66-92ed-9504f93490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289AB08-C07B-4FB3-9617-A5884B195267}">
  <ds:schemaRefs>
    <ds:schemaRef ds:uri="b0e8698f-002b-4a66-92ed-9504f93490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31</Slides>
  <Notes>0</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Hotel Reviews: NLP &amp; Sentiment Analysis </vt:lpstr>
      <vt:lpstr>Introduction</vt:lpstr>
      <vt:lpstr>Datasets</vt:lpstr>
      <vt:lpstr>Learning Objectives</vt:lpstr>
      <vt:lpstr>Learning Objectives</vt:lpstr>
      <vt:lpstr>Data Preprocessing for NLP (Automated File conversion)</vt:lpstr>
      <vt:lpstr>Data Preprocessing for NLP (Techniques)  </vt:lpstr>
      <vt:lpstr>Wordcloud after NLP preprocessing (5 cities)</vt:lpstr>
      <vt:lpstr>Bag of words </vt:lpstr>
      <vt:lpstr>TF-IDF: Term Frequency-Inverse Document Frequency</vt:lpstr>
      <vt:lpstr>TF-IDF for Five Different Cities</vt:lpstr>
      <vt:lpstr>BERT from Hugging Face: Sentiment Analysis</vt:lpstr>
      <vt:lpstr>Text Classification</vt:lpstr>
      <vt:lpstr>Text Classification</vt:lpstr>
      <vt:lpstr>Sentiment Analysis</vt:lpstr>
      <vt:lpstr>Sentiment Analysis</vt:lpstr>
      <vt:lpstr>Presentation  2nd part</vt:lpstr>
      <vt:lpstr>Sentimental analysis of a review(Amazon AWS) &amp; Hotel prediction based on question asked by user </vt:lpstr>
      <vt:lpstr>Vader and Bert Sentiment: Scores produced by Bert and Vader differ from each other for same review</vt:lpstr>
      <vt:lpstr>Vader and Bert Sentiment: Scores produced by Bert and Vader differ from each other for same review</vt:lpstr>
      <vt:lpstr>PowerPoint Presentation</vt:lpstr>
      <vt:lpstr>Question-1</vt:lpstr>
      <vt:lpstr>Sentiments at Different Cities</vt:lpstr>
      <vt:lpstr>Question-2</vt:lpstr>
      <vt:lpstr>Question-3</vt:lpstr>
      <vt:lpstr>Question-4</vt:lpstr>
      <vt:lpstr>Question-5</vt:lpstr>
      <vt:lpstr>Question-6</vt:lpstr>
      <vt:lpstr>Question-7</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Ayala</dc:creator>
  <cp:revision>2</cp:revision>
  <dcterms:created xsi:type="dcterms:W3CDTF">2022-10-15T17:22:03Z</dcterms:created>
  <dcterms:modified xsi:type="dcterms:W3CDTF">2023-04-11T16:29:34Z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0x010100AC05031F5AE3DC4AAF9764990046073F</vt:lpwstr>
  </property>
</Properties>
</file>